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8" r:id="rId1"/>
  </p:sldMasterIdLst>
  <p:handoutMasterIdLst>
    <p:handoutMasterId r:id="rId16"/>
  </p:handoutMasterIdLst>
  <p:sldIdLst>
    <p:sldId id="294" r:id="rId2"/>
    <p:sldId id="265" r:id="rId3"/>
    <p:sldId id="269" r:id="rId4"/>
    <p:sldId id="274" r:id="rId5"/>
    <p:sldId id="295" r:id="rId6"/>
    <p:sldId id="296" r:id="rId7"/>
    <p:sldId id="297" r:id="rId8"/>
    <p:sldId id="298" r:id="rId9"/>
    <p:sldId id="299" r:id="rId10"/>
    <p:sldId id="303" r:id="rId11"/>
    <p:sldId id="300" r:id="rId12"/>
    <p:sldId id="301" r:id="rId13"/>
    <p:sldId id="304" r:id="rId14"/>
    <p:sldId id="276" r:id="rId15"/>
  </p:sldIdLst>
  <p:sldSz cx="9144000" cy="6858000" type="screen4x3"/>
  <p:notesSz cx="6858000" cy="9144000"/>
  <p:embeddedFontLst>
    <p:embeddedFont>
      <p:font typeface="Roboto" panose="020F0502020204030204" pitchFamily="2"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368C"/>
    <a:srgbClr val="E6007E"/>
    <a:srgbClr val="21A6F9"/>
    <a:srgbClr val="FFE76B"/>
    <a:srgbClr val="AFDEF9"/>
    <a:srgbClr val="636363"/>
    <a:srgbClr val="00A8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10" autoAdjust="0"/>
    <p:restoredTop sz="94660"/>
  </p:normalViewPr>
  <p:slideViewPr>
    <p:cSldViewPr snapToGrid="0" showGuides="1">
      <p:cViewPr varScale="1">
        <p:scale>
          <a:sx n="111" d="100"/>
          <a:sy n="111" d="100"/>
        </p:scale>
        <p:origin x="1356" y="78"/>
      </p:cViewPr>
      <p:guideLst>
        <p:guide orient="horz" pos="2137"/>
        <p:guide pos="2880"/>
      </p:guideLst>
    </p:cSldViewPr>
  </p:slideViewPr>
  <p:notesTextViewPr>
    <p:cViewPr>
      <p:scale>
        <a:sx n="1" d="1"/>
        <a:sy n="1" d="1"/>
      </p:scale>
      <p:origin x="0" y="0"/>
    </p:cViewPr>
  </p:notesTextViewPr>
  <p:notesViewPr>
    <p:cSldViewPr snapToGrid="0" showGuides="1">
      <p:cViewPr varScale="1">
        <p:scale>
          <a:sx n="74" d="100"/>
          <a:sy n="74" d="100"/>
        </p:scale>
        <p:origin x="265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B4E0D1-99F3-44A7-A5D8-E85384F5E21A}" type="datetimeFigureOut">
              <a:rPr lang="en-GB" smtClean="0">
                <a:latin typeface="Roboto" panose="02000000000000000000" pitchFamily="2" charset="0"/>
              </a:rPr>
              <a:t>15/04/2026</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DE48B79-10E6-48C5-8B17-D1CE54EC1363}"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15167444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descr="A group of men wearing suits and ties&#10;&#10;Description automatically generated">
            <a:extLst>
              <a:ext uri="{FF2B5EF4-FFF2-40B4-BE49-F238E27FC236}">
                <a16:creationId xmlns:a16="http://schemas.microsoft.com/office/drawing/2014/main" id="{2ED14F18-A7D2-2575-221D-780114C33D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998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solidFill>
                  <a:srgbClr val="1C1C1C"/>
                </a:solidFill>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solidFill>
                  <a:srgbClr val="1C1C1C"/>
                </a:solidFill>
                <a:latin typeface="Twinkl" pitchFamily="50" charset="0"/>
              </a:rPr>
              <a:t>Aim</a:t>
            </a:r>
          </a:p>
        </p:txBody>
      </p:sp>
      <p:sp>
        <p:nvSpPr>
          <p:cNvPr id="11" name="Content Placeholder 15"/>
          <p:cNvSpPr>
            <a:spLocks noGrp="1"/>
          </p:cNvSpPr>
          <p:nvPr>
            <p:ph idx="1"/>
          </p:nvPr>
        </p:nvSpPr>
        <p:spPr>
          <a:xfrm>
            <a:off x="628650" y="1127760"/>
            <a:ext cx="7886700" cy="1409700"/>
          </a:xfrm>
          <a:prstGeom prst="roundRect">
            <a:avLst>
              <a:gd name="adj" fmla="val 2585"/>
            </a:avLst>
          </a:prstGeo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ea typeface="Roboto" panose="02000000000000000000" pitchFamily="2" charset="0"/>
              </a:rPr>
              <a:t>Statement 1 Lorem ipsum </a:t>
            </a:r>
            <a:r>
              <a:rPr lang="en-GB" dirty="0" err="1">
                <a:latin typeface="Twinkl" pitchFamily="50" charset="0"/>
                <a:ea typeface="Roboto" panose="02000000000000000000" pitchFamily="2" charset="0"/>
              </a:rPr>
              <a:t>dolor</a:t>
            </a:r>
            <a:r>
              <a:rPr lang="en-GB" dirty="0">
                <a:latin typeface="Twinkl" pitchFamily="50" charset="0"/>
                <a:ea typeface="Roboto" panose="02000000000000000000" pitchFamily="2" charset="0"/>
              </a:rPr>
              <a:t> sit </a:t>
            </a:r>
            <a:r>
              <a:rPr lang="en-GB" dirty="0" err="1">
                <a:latin typeface="Twinkl" pitchFamily="50" charset="0"/>
                <a:ea typeface="Roboto" panose="02000000000000000000" pitchFamily="2" charset="0"/>
              </a:rPr>
              <a:t>amet</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consectetur</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adipiscing</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elit</a:t>
            </a:r>
            <a:r>
              <a:rPr lang="en-GB" dirty="0">
                <a:latin typeface="Twinkl" pitchFamily="50" charset="0"/>
                <a:ea typeface="Roboto" panose="02000000000000000000" pitchFamily="2" charset="0"/>
              </a:rPr>
              <a:t>.</a:t>
            </a:r>
          </a:p>
          <a:p>
            <a:r>
              <a:rPr lang="en-GB" dirty="0">
                <a:latin typeface="Twinkl" pitchFamily="50" charset="0"/>
                <a:ea typeface="Roboto" panose="02000000000000000000" pitchFamily="2" charset="0"/>
              </a:rPr>
              <a:t>Statement 2</a:t>
            </a:r>
          </a:p>
          <a:p>
            <a:pPr lvl="1"/>
            <a:r>
              <a:rPr lang="en-GB" dirty="0">
                <a:latin typeface="Twinkl" pitchFamily="50" charset="0"/>
                <a:ea typeface="Roboto" panose="02000000000000000000" pitchFamily="2" charset="0"/>
              </a:rPr>
              <a:t>Sub statement</a:t>
            </a:r>
          </a:p>
        </p:txBody>
      </p:sp>
    </p:spTree>
    <p:extLst>
      <p:ext uri="{BB962C8B-B14F-4D97-AF65-F5344CB8AC3E}">
        <p14:creationId xmlns:p14="http://schemas.microsoft.com/office/powerpoint/2010/main" val="1210461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5" name="Rounded Rectangle 4"/>
          <p:cNvSpPr/>
          <p:nvPr userDrawn="1"/>
        </p:nvSpPr>
        <p:spPr bwMode="auto">
          <a:xfrm>
            <a:off x="461963" y="450057"/>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043237683"/>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6" name="Picture 5" descr="A group of men wearing suits and ties&#10;&#10;Description automatically generated">
            <a:extLst>
              <a:ext uri="{FF2B5EF4-FFF2-40B4-BE49-F238E27FC236}">
                <a16:creationId xmlns:a16="http://schemas.microsoft.com/office/drawing/2014/main" id="{B92318A0-0C5C-0942-D3CA-6C04A816AC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9509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196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3" name="Picture 2" descr="A blue background with a few objects&#10;&#10;Description automatically generated with medium confidence">
            <a:extLst>
              <a:ext uri="{FF2B5EF4-FFF2-40B4-BE49-F238E27FC236}">
                <a16:creationId xmlns:a16="http://schemas.microsoft.com/office/drawing/2014/main" id="{757CDDC9-88FA-A1E6-D386-0B04905CBD6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9815517"/>
      </p:ext>
    </p:extLst>
  </p:cSld>
  <p:clrMap bg1="lt1" tx1="dk1" bg2="lt2" tx2="dk2" accent1="accent1" accent2="accent2" accent3="accent3" accent4="accent4" accent5="accent5" accent6="accent6" hlink="hlink" folHlink="folHlink"/>
  <p:sldLayoutIdLst>
    <p:sldLayoutId id="2147483689" r:id="rId1"/>
    <p:sldLayoutId id="2147483692" r:id="rId2"/>
    <p:sldLayoutId id="2147483699" r:id="rId3"/>
    <p:sldLayoutId id="2147483693" r:id="rId4"/>
    <p:sldLayoutId id="2147483704"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0" pos="2880" userDrawn="1">
          <p15:clr>
            <a:srgbClr val="F26B43"/>
          </p15:clr>
        </p15:guide>
        <p15:guide id="1" orient="horz" pos="2160">
          <p15:clr>
            <a:srgbClr val="F26B43"/>
          </p15:clr>
        </p15:guide>
        <p15:guide id="2" pos="317" userDrawn="1">
          <p15:clr>
            <a:srgbClr val="F26B43"/>
          </p15:clr>
        </p15:guide>
        <p15:guide id="3" pos="453" userDrawn="1">
          <p15:clr>
            <a:srgbClr val="F26B43"/>
          </p15:clr>
        </p15:guide>
        <p15:guide id="4" pos="5443" userDrawn="1">
          <p15:clr>
            <a:srgbClr val="F26B43"/>
          </p15:clr>
        </p15:guide>
        <p15:guide id="5" pos="5307" userDrawn="1">
          <p15:clr>
            <a:srgbClr val="F26B43"/>
          </p15:clr>
        </p15:guide>
        <p15:guide id="6" orient="horz" pos="323" userDrawn="1">
          <p15:clr>
            <a:srgbClr val="F26B43"/>
          </p15:clr>
        </p15:guide>
        <p15:guide id="7" orient="horz" pos="459" userDrawn="1">
          <p15:clr>
            <a:srgbClr val="F26B43"/>
          </p15:clr>
        </p15:guide>
        <p15:guide id="8" orient="horz" pos="3861" userDrawn="1">
          <p15:clr>
            <a:srgbClr val="F26B43"/>
          </p15:clr>
        </p15:guide>
        <p15:guide id="9" orient="horz" pos="399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history-of-travel-and-transport"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jpe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5.png"/><Relationship Id="rId7"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9.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42.jpeg"/><Relationship Id="rId4" Type="http://schemas.openxmlformats.org/officeDocument/2006/relationships/image" Target="../media/image37.jpg"/></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9.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1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openxmlformats.org/officeDocument/2006/relationships/image" Target="../media/image9.png"/><Relationship Id="rId2" Type="http://schemas.openxmlformats.org/officeDocument/2006/relationships/image" Target="../media/image52.jpeg"/><Relationship Id="rId1" Type="http://schemas.openxmlformats.org/officeDocument/2006/relationships/slideLayout" Target="../slideLayouts/slideLayout3.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history-of-travel-and-transport"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608013"/>
            <a:ext cx="8220075" cy="652462"/>
          </a:xfrm>
          <a:prstGeom prst="roundRect">
            <a:avLst>
              <a:gd name="adj" fmla="val 9641"/>
            </a:avLst>
          </a:prstGeom>
        </p:spPr>
        <p:txBody>
          <a:bodyPr>
            <a:normAutofit/>
          </a:bodyPr>
          <a:lstStyle/>
          <a:p>
            <a:pPr algn="ctr"/>
            <a:r>
              <a:rPr lang="en-GB" altLang="en-US" sz="2800" dirty="0">
                <a:solidFill>
                  <a:srgbClr val="8C368C"/>
                </a:solidFill>
                <a:latin typeface="Roboto" panose="02000000000000000000" pitchFamily="2" charset="0"/>
                <a:ea typeface="Roboto" panose="02000000000000000000" pitchFamily="2" charset="0"/>
                <a:cs typeface="Arial" panose="020B0604020202020204" pitchFamily="34" charset="0"/>
              </a:rPr>
              <a:t>Disclaimer</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altLang="en-US" sz="1000" b="0" i="0" u="none" strike="noStrike" kern="1200" cap="none" spc="0" normalizeH="0" baseline="0" noProof="0" dirty="0">
                <a:ln>
                  <a:noFill/>
                </a:ln>
                <a:solidFill>
                  <a:prstClr val="white"/>
                </a:solidFill>
                <a:effectLst/>
                <a:uLnTx/>
                <a:uFillTx/>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Roboto" panose="02000000000000000000" pitchFamily="2" charset="0"/>
                  <a:ea typeface="Roboto" panose="02000000000000000000" pitchFamily="2" charset="0"/>
                  <a:cs typeface="+mn-cs"/>
                </a:rPr>
                <a:t>Animations</a:t>
              </a:r>
            </a:p>
          </p:txBody>
        </p:sp>
        <p:sp>
          <p:nvSpPr>
            <p:cNvPr id="8" name="Rectangle 7"/>
            <p:cNvSpPr/>
            <p:nvPr/>
          </p:nvSpPr>
          <p:spPr>
            <a:xfrm>
              <a:off x="755650" y="1618794"/>
              <a:ext cx="7632700" cy="2021268"/>
            </a:xfrm>
            <a:prstGeom prst="rect">
              <a:avLst/>
            </a:prstGeom>
            <a:noFill/>
            <a:ln w="19050">
              <a:solidFill>
                <a:srgbClr val="8C368C"/>
              </a:solidFill>
            </a:ln>
          </p:spPr>
          <p:txBody>
            <a:bodyPr wrap="square" lIns="216000" tIns="216000" rIns="216000" bIns="21600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To enter slide show mode, go to the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slide show menu tab </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and select either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from beginning</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or from current slide</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a:t>
              </a:r>
            </a:p>
          </p:txBody>
        </p:sp>
      </p:grpSp>
      <p:sp>
        <p:nvSpPr>
          <p:cNvPr id="2" name="Rectangle 1"/>
          <p:cNvSpPr/>
          <p:nvPr/>
        </p:nvSpPr>
        <p:spPr>
          <a:xfrm>
            <a:off x="743836" y="1163960"/>
            <a:ext cx="7644513"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We hope you find the information on our website and resources useful. </a:t>
            </a:r>
            <a:endParaRPr kumimoji="0" lang="en-GB" sz="1400" b="0" i="0" u="none" strike="noStrike" kern="1200" cap="none" spc="0" normalizeH="0" baseline="0" noProof="0" dirty="0">
              <a:ln>
                <a:noFill/>
              </a:ln>
              <a:solidFill>
                <a:srgbClr val="1C1C1C"/>
              </a:solidFill>
              <a:effectLst/>
              <a:uLnTx/>
              <a:uFillTx/>
              <a:latin typeface="Twinkl"/>
              <a:ea typeface="+mn-ea"/>
              <a:cs typeface="+mn-cs"/>
            </a:endParaRPr>
          </a:p>
        </p:txBody>
      </p:sp>
    </p:spTree>
    <p:extLst>
      <p:ext uri="{BB962C8B-B14F-4D97-AF65-F5344CB8AC3E}">
        <p14:creationId xmlns:p14="http://schemas.microsoft.com/office/powerpoint/2010/main" val="2743909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a:extLst>
              <a:ext uri="{FF2B5EF4-FFF2-40B4-BE49-F238E27FC236}">
                <a16:creationId xmlns:a16="http://schemas.microsoft.com/office/drawing/2014/main" id="{A3916498-019C-0B08-E5D2-8F6B6D7F2598}"/>
              </a:ext>
            </a:extLst>
          </p:cNvPr>
          <p:cNvSpPr/>
          <p:nvPr/>
        </p:nvSpPr>
        <p:spPr>
          <a:xfrm>
            <a:off x="52754" y="164001"/>
            <a:ext cx="1148861" cy="69752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9184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descr="A beach with waves and blue sky&#10;&#10;Description automatically generated">
            <a:extLst>
              <a:ext uri="{FF2B5EF4-FFF2-40B4-BE49-F238E27FC236}">
                <a16:creationId xmlns:a16="http://schemas.microsoft.com/office/drawing/2014/main" id="{3E43C139-9EEC-DA2A-23D9-E3C163A6B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1229340"/>
            <a:ext cx="8137526" cy="5115787"/>
          </a:xfrm>
          <a:prstGeom prst="rect">
            <a:avLst/>
          </a:prstGeom>
        </p:spPr>
      </p:pic>
      <p:sp>
        <p:nvSpPr>
          <p:cNvPr id="19" name="Flowchart: Document 18">
            <a:extLst>
              <a:ext uri="{FF2B5EF4-FFF2-40B4-BE49-F238E27FC236}">
                <a16:creationId xmlns:a16="http://schemas.microsoft.com/office/drawing/2014/main" id="{C8E1AB75-F6CE-C2C5-95E7-8D1A8B549A7F}"/>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Who Were the Wright Brothers?</a:t>
            </a:r>
            <a:endParaRPr lang="en-US" sz="3600" dirty="0">
              <a:ln w="38100">
                <a:solidFill>
                  <a:sysClr val="windowText" lastClr="000000"/>
                </a:solidFill>
              </a:ln>
              <a:latin typeface="+mn-lt"/>
            </a:endParaRPr>
          </a:p>
        </p:txBody>
      </p:sp>
      <p:sp>
        <p:nvSpPr>
          <p:cNvPr id="20" name="Title 1">
            <a:extLst>
              <a:ext uri="{FF2B5EF4-FFF2-40B4-BE49-F238E27FC236}">
                <a16:creationId xmlns:a16="http://schemas.microsoft.com/office/drawing/2014/main" id="{C6DC9581-0074-A968-92A5-DE0242DEF5A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Who Were the Wright Brothers?</a:t>
            </a:r>
            <a:endParaRPr lang="en-US" sz="3600" dirty="0">
              <a:solidFill>
                <a:schemeClr val="bg1"/>
              </a:solidFill>
              <a:latin typeface="+mn-lt"/>
            </a:endParaRPr>
          </a:p>
        </p:txBody>
      </p:sp>
      <p:sp>
        <p:nvSpPr>
          <p:cNvPr id="4" name="Rectangle 3">
            <a:extLst>
              <a:ext uri="{FF2B5EF4-FFF2-40B4-BE49-F238E27FC236}">
                <a16:creationId xmlns:a16="http://schemas.microsoft.com/office/drawing/2014/main" id="{1C748FF5-1F8D-FADF-445F-0FB55115B96A}"/>
              </a:ext>
            </a:extLst>
          </p:cNvPr>
          <p:cNvSpPr/>
          <p:nvPr/>
        </p:nvSpPr>
        <p:spPr>
          <a:xfrm>
            <a:off x="503238" y="512763"/>
            <a:ext cx="8137524" cy="165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descr="A blue and white border with a white background&#10;&#10;Description automatically generated">
            <a:extLst>
              <a:ext uri="{FF2B5EF4-FFF2-40B4-BE49-F238E27FC236}">
                <a16:creationId xmlns:a16="http://schemas.microsoft.com/office/drawing/2014/main" id="{A32F531B-3A8D-F686-A076-D2C6472BE5B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2525" r="-9"/>
          <a:stretch/>
        </p:blipFill>
        <p:spPr>
          <a:xfrm>
            <a:off x="0" y="6345236"/>
            <a:ext cx="9143999" cy="512625"/>
          </a:xfrm>
          <a:prstGeom prst="rect">
            <a:avLst/>
          </a:prstGeom>
        </p:spPr>
      </p:pic>
      <p:pic>
        <p:nvPicPr>
          <p:cNvPr id="28" name="Picture 27" descr="A couple of men wearing hats&#10;&#10;Description automatically generated">
            <a:extLst>
              <a:ext uri="{FF2B5EF4-FFF2-40B4-BE49-F238E27FC236}">
                <a16:creationId xmlns:a16="http://schemas.microsoft.com/office/drawing/2014/main" id="{61FED80E-F927-9A71-9C19-11DC39D779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880" y="1331143"/>
            <a:ext cx="5263328" cy="5013984"/>
          </a:xfrm>
          <a:prstGeom prst="rect">
            <a:avLst/>
          </a:prstGeom>
          <a:noFill/>
        </p:spPr>
      </p:pic>
      <p:grpSp>
        <p:nvGrpSpPr>
          <p:cNvPr id="38" name="Group 37">
            <a:extLst>
              <a:ext uri="{FF2B5EF4-FFF2-40B4-BE49-F238E27FC236}">
                <a16:creationId xmlns:a16="http://schemas.microsoft.com/office/drawing/2014/main" id="{D5E17941-65CE-18EF-B16A-823C763BA75C}"/>
              </a:ext>
            </a:extLst>
          </p:cNvPr>
          <p:cNvGrpSpPr/>
          <p:nvPr/>
        </p:nvGrpSpPr>
        <p:grpSpPr>
          <a:xfrm>
            <a:off x="3497246" y="4358640"/>
            <a:ext cx="4971023" cy="1857142"/>
            <a:chOff x="3497246" y="4358640"/>
            <a:chExt cx="4971023" cy="1857142"/>
          </a:xfrm>
        </p:grpSpPr>
        <p:sp>
          <p:nvSpPr>
            <p:cNvPr id="32" name="Rectangle: Top Corners Rounded 31">
              <a:extLst>
                <a:ext uri="{FF2B5EF4-FFF2-40B4-BE49-F238E27FC236}">
                  <a16:creationId xmlns:a16="http://schemas.microsoft.com/office/drawing/2014/main" id="{4CD89AE0-EC13-ECCD-257A-AE657BFC73D5}"/>
                </a:ext>
              </a:extLst>
            </p:cNvPr>
            <p:cNvSpPr/>
            <p:nvPr/>
          </p:nvSpPr>
          <p:spPr>
            <a:xfrm rot="5400000">
              <a:off x="5032483" y="2823403"/>
              <a:ext cx="1857142" cy="4927616"/>
            </a:xfrm>
            <a:prstGeom prst="round2SameRect">
              <a:avLst>
                <a:gd name="adj1" fmla="val 8051"/>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58DE3388-DBE0-D59C-7789-669B7881FD5A}"/>
                </a:ext>
              </a:extLst>
            </p:cNvPr>
            <p:cNvSpPr txBox="1"/>
            <p:nvPr/>
          </p:nvSpPr>
          <p:spPr>
            <a:xfrm>
              <a:off x="4298224" y="4422343"/>
              <a:ext cx="4170045" cy="1754326"/>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Nowadays, aeroplanes are a popular mode of transport. Before the Wright brothers’ aeroplane, the most popular way to travel was by horse and cart. Boats and trains were more common choices for longer distances. </a:t>
              </a:r>
              <a:endParaRPr lang="en-GB" dirty="0"/>
            </a:p>
          </p:txBody>
        </p:sp>
      </p:grpSp>
      <p:pic>
        <p:nvPicPr>
          <p:cNvPr id="23" name="Picture 22" descr="A person in a suit and hat&#10;&#10;Description automatically generated">
            <a:extLst>
              <a:ext uri="{FF2B5EF4-FFF2-40B4-BE49-F238E27FC236}">
                <a16:creationId xmlns:a16="http://schemas.microsoft.com/office/drawing/2014/main" id="{1210EA78-BE78-D734-8D69-57C85E1BB0F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840" r="31490"/>
          <a:stretch/>
        </p:blipFill>
        <p:spPr>
          <a:xfrm>
            <a:off x="719138" y="1475437"/>
            <a:ext cx="3700462" cy="4869797"/>
          </a:xfrm>
          <a:prstGeom prst="rect">
            <a:avLst/>
          </a:prstGeom>
          <a:noFill/>
        </p:spPr>
      </p:pic>
      <p:grpSp>
        <p:nvGrpSpPr>
          <p:cNvPr id="33" name="Group 32">
            <a:extLst>
              <a:ext uri="{FF2B5EF4-FFF2-40B4-BE49-F238E27FC236}">
                <a16:creationId xmlns:a16="http://schemas.microsoft.com/office/drawing/2014/main" id="{79534CAE-C65E-A819-6A97-F74DD8A45DA7}"/>
              </a:ext>
            </a:extLst>
          </p:cNvPr>
          <p:cNvGrpSpPr/>
          <p:nvPr/>
        </p:nvGrpSpPr>
        <p:grpSpPr>
          <a:xfrm>
            <a:off x="4526547" y="4743509"/>
            <a:ext cx="4224766" cy="1087403"/>
            <a:chOff x="3610167" y="1849647"/>
            <a:chExt cx="4224766" cy="1087403"/>
          </a:xfrm>
        </p:grpSpPr>
        <p:sp>
          <p:nvSpPr>
            <p:cNvPr id="34" name="Rectangle: Top Corners Rounded 33">
              <a:extLst>
                <a:ext uri="{FF2B5EF4-FFF2-40B4-BE49-F238E27FC236}">
                  <a16:creationId xmlns:a16="http://schemas.microsoft.com/office/drawing/2014/main" id="{8629AAE8-A120-2B52-8202-74C75D3AAC40}"/>
                </a:ext>
              </a:extLst>
            </p:cNvPr>
            <p:cNvSpPr/>
            <p:nvPr/>
          </p:nvSpPr>
          <p:spPr>
            <a:xfrm rot="16200000">
              <a:off x="5178848" y="280966"/>
              <a:ext cx="1087403" cy="4224766"/>
            </a:xfrm>
            <a:prstGeom prst="round2SameRect">
              <a:avLst>
                <a:gd name="adj1" fmla="val 901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D74AD71E-A8B6-EA25-6C17-FD675BF561B0}"/>
                </a:ext>
              </a:extLst>
            </p:cNvPr>
            <p:cNvSpPr txBox="1"/>
            <p:nvPr/>
          </p:nvSpPr>
          <p:spPr>
            <a:xfrm>
              <a:off x="3686367" y="1934998"/>
              <a:ext cx="3996199" cy="923330"/>
            </a:xfrm>
            <a:prstGeom prst="rect">
              <a:avLst/>
            </a:prstGeom>
            <a:noFill/>
          </p:spPr>
          <p:txBody>
            <a:bodyPr wrap="square">
              <a:spAutoFit/>
            </a:bodyPr>
            <a:lstStyle/>
            <a:p>
              <a:r>
                <a:rPr lang="en-GB" dirty="0">
                  <a:solidFill>
                    <a:schemeClr val="bg1"/>
                  </a:solidFill>
                </a:rPr>
                <a:t>Orville and Wilbur Wright were inventors who made the world’s first successful aeroplane flight in 1903. </a:t>
              </a:r>
            </a:p>
          </p:txBody>
        </p:sp>
      </p:grpSp>
      <p:grpSp>
        <p:nvGrpSpPr>
          <p:cNvPr id="46" name="Group 45">
            <a:extLst>
              <a:ext uri="{FF2B5EF4-FFF2-40B4-BE49-F238E27FC236}">
                <a16:creationId xmlns:a16="http://schemas.microsoft.com/office/drawing/2014/main" id="{8BFD8EDE-EB54-8B0D-8FC3-137FD994E53F}"/>
              </a:ext>
            </a:extLst>
          </p:cNvPr>
          <p:cNvGrpSpPr/>
          <p:nvPr/>
        </p:nvGrpSpPr>
        <p:grpSpPr>
          <a:xfrm>
            <a:off x="5294303" y="1464005"/>
            <a:ext cx="3131291" cy="2407442"/>
            <a:chOff x="5099513" y="1464005"/>
            <a:chExt cx="3131291" cy="2407442"/>
          </a:xfrm>
        </p:grpSpPr>
        <p:pic>
          <p:nvPicPr>
            <p:cNvPr id="44" name="Picture 43" descr="A cartoon of a white airplane&#10;&#10;Description automatically generated">
              <a:extLst>
                <a:ext uri="{FF2B5EF4-FFF2-40B4-BE49-F238E27FC236}">
                  <a16:creationId xmlns:a16="http://schemas.microsoft.com/office/drawing/2014/main" id="{3F9ED6A5-6D3D-55F5-C727-2B88703F48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39733">
              <a:off x="5099513" y="1464005"/>
              <a:ext cx="3131291" cy="1630510"/>
            </a:xfrm>
            <a:prstGeom prst="rect">
              <a:avLst/>
            </a:prstGeom>
          </p:spPr>
        </p:pic>
        <p:sp>
          <p:nvSpPr>
            <p:cNvPr id="45" name="Oval 44">
              <a:extLst>
                <a:ext uri="{FF2B5EF4-FFF2-40B4-BE49-F238E27FC236}">
                  <a16:creationId xmlns:a16="http://schemas.microsoft.com/office/drawing/2014/main" id="{8FBEF4B6-366D-9199-A1FF-48E7DF52382F}"/>
                </a:ext>
              </a:extLst>
            </p:cNvPr>
            <p:cNvSpPr/>
            <p:nvPr/>
          </p:nvSpPr>
          <p:spPr>
            <a:xfrm>
              <a:off x="5768963" y="3562918"/>
              <a:ext cx="2268319" cy="308529"/>
            </a:xfrm>
            <a:prstGeom prst="ellipse">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A blue and white border with a white background&#10;&#10;Description automatically generated">
            <a:extLst>
              <a:ext uri="{FF2B5EF4-FFF2-40B4-BE49-F238E27FC236}">
                <a16:creationId xmlns:a16="http://schemas.microsoft.com/office/drawing/2014/main" id="{FB216FD3-9D41-5487-9BFA-B935F3A7CE7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54" name="Group 53">
            <a:extLst>
              <a:ext uri="{FF2B5EF4-FFF2-40B4-BE49-F238E27FC236}">
                <a16:creationId xmlns:a16="http://schemas.microsoft.com/office/drawing/2014/main" id="{287AC278-FC32-E49A-53B8-0397148BAF57}"/>
              </a:ext>
            </a:extLst>
          </p:cNvPr>
          <p:cNvGrpSpPr/>
          <p:nvPr/>
        </p:nvGrpSpPr>
        <p:grpSpPr>
          <a:xfrm>
            <a:off x="5653969" y="1783642"/>
            <a:ext cx="2895075" cy="2508904"/>
            <a:chOff x="5653969" y="1806141"/>
            <a:chExt cx="2895075" cy="2508904"/>
          </a:xfrm>
        </p:grpSpPr>
        <p:sp>
          <p:nvSpPr>
            <p:cNvPr id="53" name="Freeform: Shape 52">
              <a:extLst>
                <a:ext uri="{FF2B5EF4-FFF2-40B4-BE49-F238E27FC236}">
                  <a16:creationId xmlns:a16="http://schemas.microsoft.com/office/drawing/2014/main" id="{2440C57A-0A7D-9AA5-51C1-DB0E19ACB0B9}"/>
                </a:ext>
              </a:extLst>
            </p:cNvPr>
            <p:cNvSpPr/>
            <p:nvPr/>
          </p:nvSpPr>
          <p:spPr>
            <a:xfrm>
              <a:off x="5765972" y="3312859"/>
              <a:ext cx="2783072" cy="1002186"/>
            </a:xfrm>
            <a:custGeom>
              <a:avLst/>
              <a:gdLst>
                <a:gd name="connsiteX0" fmla="*/ 1954041 w 2783072"/>
                <a:gd name="connsiteY0" fmla="*/ 49466 h 1002186"/>
                <a:gd name="connsiteX1" fmla="*/ 1206328 w 2783072"/>
                <a:gd name="connsiteY1" fmla="*/ 63754 h 1002186"/>
                <a:gd name="connsiteX2" fmla="*/ 734841 w 2783072"/>
                <a:gd name="connsiteY2" fmla="*/ 278066 h 1002186"/>
                <a:gd name="connsiteX3" fmla="*/ 477666 w 2783072"/>
                <a:gd name="connsiteY3" fmla="*/ 301879 h 1002186"/>
                <a:gd name="connsiteX4" fmla="*/ 72853 w 2783072"/>
                <a:gd name="connsiteY4" fmla="*/ 530479 h 1002186"/>
                <a:gd name="connsiteX5" fmla="*/ 1416 w 2783072"/>
                <a:gd name="connsiteY5" fmla="*/ 649541 h 1002186"/>
                <a:gd name="connsiteX6" fmla="*/ 91903 w 2783072"/>
                <a:gd name="connsiteY6" fmla="*/ 754316 h 1002186"/>
                <a:gd name="connsiteX7" fmla="*/ 401466 w 2783072"/>
                <a:gd name="connsiteY7" fmla="*/ 811466 h 1002186"/>
                <a:gd name="connsiteX8" fmla="*/ 887241 w 2783072"/>
                <a:gd name="connsiteY8" fmla="*/ 725741 h 1002186"/>
                <a:gd name="connsiteX9" fmla="*/ 1296816 w 2783072"/>
                <a:gd name="connsiteY9" fmla="*/ 759079 h 1002186"/>
                <a:gd name="connsiteX10" fmla="*/ 1453978 w 2783072"/>
                <a:gd name="connsiteY10" fmla="*/ 901954 h 1002186"/>
                <a:gd name="connsiteX11" fmla="*/ 1663528 w 2783072"/>
                <a:gd name="connsiteY11" fmla="*/ 930529 h 1002186"/>
                <a:gd name="connsiteX12" fmla="*/ 1768303 w 2783072"/>
                <a:gd name="connsiteY12" fmla="*/ 1001966 h 1002186"/>
                <a:gd name="connsiteX13" fmla="*/ 2077866 w 2783072"/>
                <a:gd name="connsiteY13" fmla="*/ 949579 h 1002186"/>
                <a:gd name="connsiteX14" fmla="*/ 2282653 w 2783072"/>
                <a:gd name="connsiteY14" fmla="*/ 859091 h 1002186"/>
                <a:gd name="connsiteX15" fmla="*/ 2635078 w 2783072"/>
                <a:gd name="connsiteY15" fmla="*/ 878141 h 1002186"/>
                <a:gd name="connsiteX16" fmla="*/ 2782716 w 2783072"/>
                <a:gd name="connsiteY16" fmla="*/ 792416 h 1002186"/>
                <a:gd name="connsiteX17" fmla="*/ 2668416 w 2783072"/>
                <a:gd name="connsiteY17" fmla="*/ 706691 h 1002186"/>
                <a:gd name="connsiteX18" fmla="*/ 2425528 w 2783072"/>
                <a:gd name="connsiteY18" fmla="*/ 673354 h 1002186"/>
                <a:gd name="connsiteX19" fmla="*/ 2225503 w 2783072"/>
                <a:gd name="connsiteY19" fmla="*/ 597154 h 1002186"/>
                <a:gd name="connsiteX20" fmla="*/ 1896891 w 2783072"/>
                <a:gd name="connsiteY20" fmla="*/ 544766 h 1002186"/>
                <a:gd name="connsiteX21" fmla="*/ 1701628 w 2783072"/>
                <a:gd name="connsiteY21" fmla="*/ 416179 h 1002186"/>
                <a:gd name="connsiteX22" fmla="*/ 1720678 w 2783072"/>
                <a:gd name="connsiteY22" fmla="*/ 292354 h 1002186"/>
                <a:gd name="connsiteX23" fmla="*/ 1896891 w 2783072"/>
                <a:gd name="connsiteY23" fmla="*/ 206629 h 1002186"/>
                <a:gd name="connsiteX24" fmla="*/ 1882603 w 2783072"/>
                <a:gd name="connsiteY24" fmla="*/ 6604 h 1002186"/>
                <a:gd name="connsiteX25" fmla="*/ 1954041 w 2783072"/>
                <a:gd name="connsiteY25" fmla="*/ 49466 h 1002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83072" h="1002186">
                  <a:moveTo>
                    <a:pt x="1954041" y="49466"/>
                  </a:moveTo>
                  <a:cubicBezTo>
                    <a:pt x="1841328" y="58991"/>
                    <a:pt x="1409528" y="25654"/>
                    <a:pt x="1206328" y="63754"/>
                  </a:cubicBezTo>
                  <a:cubicBezTo>
                    <a:pt x="1003128" y="101854"/>
                    <a:pt x="856285" y="238379"/>
                    <a:pt x="734841" y="278066"/>
                  </a:cubicBezTo>
                  <a:cubicBezTo>
                    <a:pt x="613397" y="317753"/>
                    <a:pt x="587997" y="259810"/>
                    <a:pt x="477666" y="301879"/>
                  </a:cubicBezTo>
                  <a:cubicBezTo>
                    <a:pt x="367335" y="343948"/>
                    <a:pt x="152228" y="472535"/>
                    <a:pt x="72853" y="530479"/>
                  </a:cubicBezTo>
                  <a:cubicBezTo>
                    <a:pt x="-6522" y="588423"/>
                    <a:pt x="-1759" y="612235"/>
                    <a:pt x="1416" y="649541"/>
                  </a:cubicBezTo>
                  <a:cubicBezTo>
                    <a:pt x="4591" y="686847"/>
                    <a:pt x="25228" y="727329"/>
                    <a:pt x="91903" y="754316"/>
                  </a:cubicBezTo>
                  <a:cubicBezTo>
                    <a:pt x="158578" y="781304"/>
                    <a:pt x="268910" y="816228"/>
                    <a:pt x="401466" y="811466"/>
                  </a:cubicBezTo>
                  <a:cubicBezTo>
                    <a:pt x="534022" y="806704"/>
                    <a:pt x="738016" y="734472"/>
                    <a:pt x="887241" y="725741"/>
                  </a:cubicBezTo>
                  <a:cubicBezTo>
                    <a:pt x="1036466" y="717010"/>
                    <a:pt x="1202360" y="729710"/>
                    <a:pt x="1296816" y="759079"/>
                  </a:cubicBezTo>
                  <a:cubicBezTo>
                    <a:pt x="1391272" y="788448"/>
                    <a:pt x="1392859" y="873379"/>
                    <a:pt x="1453978" y="901954"/>
                  </a:cubicBezTo>
                  <a:cubicBezTo>
                    <a:pt x="1515097" y="930529"/>
                    <a:pt x="1611140" y="913860"/>
                    <a:pt x="1663528" y="930529"/>
                  </a:cubicBezTo>
                  <a:cubicBezTo>
                    <a:pt x="1715915" y="947198"/>
                    <a:pt x="1699247" y="998791"/>
                    <a:pt x="1768303" y="1001966"/>
                  </a:cubicBezTo>
                  <a:cubicBezTo>
                    <a:pt x="1837359" y="1005141"/>
                    <a:pt x="1992141" y="973391"/>
                    <a:pt x="2077866" y="949579"/>
                  </a:cubicBezTo>
                  <a:cubicBezTo>
                    <a:pt x="2163591" y="925767"/>
                    <a:pt x="2189784" y="870997"/>
                    <a:pt x="2282653" y="859091"/>
                  </a:cubicBezTo>
                  <a:cubicBezTo>
                    <a:pt x="2375522" y="847185"/>
                    <a:pt x="2551734" y="889254"/>
                    <a:pt x="2635078" y="878141"/>
                  </a:cubicBezTo>
                  <a:cubicBezTo>
                    <a:pt x="2718422" y="867029"/>
                    <a:pt x="2777160" y="820991"/>
                    <a:pt x="2782716" y="792416"/>
                  </a:cubicBezTo>
                  <a:cubicBezTo>
                    <a:pt x="2788272" y="763841"/>
                    <a:pt x="2727947" y="726535"/>
                    <a:pt x="2668416" y="706691"/>
                  </a:cubicBezTo>
                  <a:cubicBezTo>
                    <a:pt x="2608885" y="686847"/>
                    <a:pt x="2499347" y="691610"/>
                    <a:pt x="2425528" y="673354"/>
                  </a:cubicBezTo>
                  <a:cubicBezTo>
                    <a:pt x="2351709" y="655098"/>
                    <a:pt x="2313609" y="618585"/>
                    <a:pt x="2225503" y="597154"/>
                  </a:cubicBezTo>
                  <a:cubicBezTo>
                    <a:pt x="2137397" y="575723"/>
                    <a:pt x="1984203" y="574928"/>
                    <a:pt x="1896891" y="544766"/>
                  </a:cubicBezTo>
                  <a:cubicBezTo>
                    <a:pt x="1809579" y="514604"/>
                    <a:pt x="1730997" y="458248"/>
                    <a:pt x="1701628" y="416179"/>
                  </a:cubicBezTo>
                  <a:cubicBezTo>
                    <a:pt x="1672259" y="374110"/>
                    <a:pt x="1688134" y="327279"/>
                    <a:pt x="1720678" y="292354"/>
                  </a:cubicBezTo>
                  <a:cubicBezTo>
                    <a:pt x="1753222" y="257429"/>
                    <a:pt x="1869904" y="254254"/>
                    <a:pt x="1896891" y="206629"/>
                  </a:cubicBezTo>
                  <a:cubicBezTo>
                    <a:pt x="1923878" y="159004"/>
                    <a:pt x="1881015" y="32798"/>
                    <a:pt x="1882603" y="6604"/>
                  </a:cubicBezTo>
                  <a:cubicBezTo>
                    <a:pt x="1884190" y="-19590"/>
                    <a:pt x="2066754" y="39941"/>
                    <a:pt x="1954041" y="49466"/>
                  </a:cubicBez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descr="A cartoon of a covered wagon&#10;&#10;Description automatically generated">
              <a:extLst>
                <a:ext uri="{FF2B5EF4-FFF2-40B4-BE49-F238E27FC236}">
                  <a16:creationId xmlns:a16="http://schemas.microsoft.com/office/drawing/2014/main" id="{DD53B83E-9661-13BE-AB11-5244526111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53969" y="1806141"/>
              <a:ext cx="2246693" cy="2305222"/>
            </a:xfrm>
            <a:prstGeom prst="rect">
              <a:avLst/>
            </a:prstGeom>
          </p:spPr>
        </p:pic>
        <p:pic>
          <p:nvPicPr>
            <p:cNvPr id="52" name="Picture 51" descr="A cartoon of a horse&#10;&#10;Description automatically generated">
              <a:extLst>
                <a:ext uri="{FF2B5EF4-FFF2-40B4-BE49-F238E27FC236}">
                  <a16:creationId xmlns:a16="http://schemas.microsoft.com/office/drawing/2014/main" id="{EF01E514-5AF1-52D1-EE80-4B021B1DF1A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6645728" y="2279260"/>
              <a:ext cx="1830842" cy="2006123"/>
            </a:xfrm>
            <a:prstGeom prst="rect">
              <a:avLst/>
            </a:prstGeom>
          </p:spPr>
        </p:pic>
      </p:grpSp>
      <p:grpSp>
        <p:nvGrpSpPr>
          <p:cNvPr id="59" name="Group 58">
            <a:extLst>
              <a:ext uri="{FF2B5EF4-FFF2-40B4-BE49-F238E27FC236}">
                <a16:creationId xmlns:a16="http://schemas.microsoft.com/office/drawing/2014/main" id="{A980D789-F594-2AE9-24F2-B763E55BC45D}"/>
              </a:ext>
            </a:extLst>
          </p:cNvPr>
          <p:cNvGrpSpPr/>
          <p:nvPr/>
        </p:nvGrpSpPr>
        <p:grpSpPr>
          <a:xfrm>
            <a:off x="324645" y="4609653"/>
            <a:ext cx="3426796" cy="1379705"/>
            <a:chOff x="3428513" y="1834408"/>
            <a:chExt cx="3426796" cy="1379705"/>
          </a:xfrm>
        </p:grpSpPr>
        <p:sp>
          <p:nvSpPr>
            <p:cNvPr id="60" name="Rectangle: Top Corners Rounded 59">
              <a:extLst>
                <a:ext uri="{FF2B5EF4-FFF2-40B4-BE49-F238E27FC236}">
                  <a16:creationId xmlns:a16="http://schemas.microsoft.com/office/drawing/2014/main" id="{E76C6EFB-A5D2-5362-A24C-2717828CA44F}"/>
                </a:ext>
              </a:extLst>
            </p:cNvPr>
            <p:cNvSpPr/>
            <p:nvPr/>
          </p:nvSpPr>
          <p:spPr>
            <a:xfrm rot="5400000">
              <a:off x="4452058" y="810863"/>
              <a:ext cx="1379705" cy="3426796"/>
            </a:xfrm>
            <a:prstGeom prst="round2SameRect">
              <a:avLst>
                <a:gd name="adj1" fmla="val 901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1EA7440F-7137-EE74-5588-AE21E6A60E0B}"/>
                </a:ext>
              </a:extLst>
            </p:cNvPr>
            <p:cNvSpPr txBox="1"/>
            <p:nvPr/>
          </p:nvSpPr>
          <p:spPr>
            <a:xfrm>
              <a:off x="3686367" y="1934998"/>
              <a:ext cx="3097393" cy="1200329"/>
            </a:xfrm>
            <a:prstGeom prst="rect">
              <a:avLst/>
            </a:prstGeom>
            <a:noFill/>
          </p:spPr>
          <p:txBody>
            <a:bodyPr wrap="square">
              <a:spAutoFit/>
            </a:bodyPr>
            <a:lstStyle/>
            <a:p>
              <a:r>
                <a:rPr lang="en-GB" dirty="0">
                  <a:solidFill>
                    <a:schemeClr val="bg1"/>
                  </a:solidFill>
                </a:rPr>
                <a:t>The work of the Wright brothers have made it easier and quicker for many people to travel around the world.</a:t>
              </a:r>
            </a:p>
          </p:txBody>
        </p:sp>
      </p:grpSp>
      <p:pic>
        <p:nvPicPr>
          <p:cNvPr id="3" name="Picture 2" descr="A blue and white border with a white background&#10;&#10;Description automatically generated">
            <a:extLst>
              <a:ext uri="{FF2B5EF4-FFF2-40B4-BE49-F238E27FC236}">
                <a16:creationId xmlns:a16="http://schemas.microsoft.com/office/drawing/2014/main" id="{F444302E-AE6A-DFE8-9FAD-1CE182225CA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
        <p:nvSpPr>
          <p:cNvPr id="62" name="Freeform: Shape 61">
            <a:extLst>
              <a:ext uri="{FF2B5EF4-FFF2-40B4-BE49-F238E27FC236}">
                <a16:creationId xmlns:a16="http://schemas.microsoft.com/office/drawing/2014/main" id="{77EE1E90-F445-DCF3-D659-33E46DFF7DC6}"/>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63" name="Freeform: Shape 62">
            <a:extLst>
              <a:ext uri="{FF2B5EF4-FFF2-40B4-BE49-F238E27FC236}">
                <a16:creationId xmlns:a16="http://schemas.microsoft.com/office/drawing/2014/main" id="{E8DA9542-2F59-4C53-0FCA-B6E774BA10E2}"/>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106990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750"/>
                                        <p:tgtEl>
                                          <p:spTgt spid="33"/>
                                        </p:tgtEl>
                                        <p:attrNameLst>
                                          <p:attrName>ppt_x</p:attrName>
                                        </p:attrNameLst>
                                      </p:cBhvr>
                                      <p:tavLst>
                                        <p:tav tm="0">
                                          <p:val>
                                            <p:strVal val="#ppt_x"/>
                                          </p:val>
                                        </p:tav>
                                        <p:tav tm="100000">
                                          <p:val>
                                            <p:strVal val="#ppt_x+#ppt_w*1.125000"/>
                                          </p:val>
                                        </p:tav>
                                      </p:tavLst>
                                    </p:anim>
                                    <p:animEffect transition="out" filter="wipe(right)">
                                      <p:cBhvr>
                                        <p:cTn id="7" dur="750"/>
                                        <p:tgtEl>
                                          <p:spTgt spid="33"/>
                                        </p:tgtEl>
                                      </p:cBhvr>
                                    </p:animEffect>
                                    <p:set>
                                      <p:cBhvr>
                                        <p:cTn id="8" dur="1" fill="hold">
                                          <p:stCondLst>
                                            <p:cond delay="749"/>
                                          </p:stCondLst>
                                        </p:cTn>
                                        <p:tgtEl>
                                          <p:spTgt spid="33"/>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
                                        <p:tgtEl>
                                          <p:spTgt spid="46"/>
                                        </p:tgtEl>
                                      </p:cBhvr>
                                    </p:animEffect>
                                    <p:set>
                                      <p:cBhvr>
                                        <p:cTn id="11" dur="1" fill="hold">
                                          <p:stCondLst>
                                            <p:cond delay="499"/>
                                          </p:stCondLst>
                                        </p:cTn>
                                        <p:tgtEl>
                                          <p:spTgt spid="46"/>
                                        </p:tgtEl>
                                        <p:attrNameLst>
                                          <p:attrName>style.visibility</p:attrName>
                                        </p:attrNameLst>
                                      </p:cBhvr>
                                      <p:to>
                                        <p:strVal val="hidden"/>
                                      </p:to>
                                    </p:set>
                                  </p:childTnLst>
                                </p:cTn>
                              </p:par>
                              <p:par>
                                <p:cTn id="12" presetID="12" presetClass="entr" presetSubtype="8"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750"/>
                                        <p:tgtEl>
                                          <p:spTgt spid="38"/>
                                        </p:tgtEl>
                                        <p:attrNameLst>
                                          <p:attrName>ppt_x</p:attrName>
                                        </p:attrNameLst>
                                      </p:cBhvr>
                                      <p:tavLst>
                                        <p:tav tm="0">
                                          <p:val>
                                            <p:strVal val="#ppt_x-#ppt_w*1.125000"/>
                                          </p:val>
                                        </p:tav>
                                        <p:tav tm="100000">
                                          <p:val>
                                            <p:strVal val="#ppt_x"/>
                                          </p:val>
                                        </p:tav>
                                      </p:tavLst>
                                    </p:anim>
                                    <p:animEffect transition="in" filter="wipe(right)">
                                      <p:cBhvr>
                                        <p:cTn id="15" dur="750"/>
                                        <p:tgtEl>
                                          <p:spTgt spid="38"/>
                                        </p:tgtEl>
                                      </p:cBhvr>
                                    </p:animEffect>
                                  </p:childTnLst>
                                </p:cTn>
                              </p:par>
                              <p:par>
                                <p:cTn id="16" presetID="10" presetClass="entr" presetSubtype="0" fill="hold"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nodeType="click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additive="base">
                                        <p:cTn id="23" dur="500"/>
                                        <p:tgtEl>
                                          <p:spTgt spid="59"/>
                                        </p:tgtEl>
                                        <p:attrNameLst>
                                          <p:attrName>ppt_x</p:attrName>
                                        </p:attrNameLst>
                                      </p:cBhvr>
                                      <p:tavLst>
                                        <p:tav tm="0">
                                          <p:val>
                                            <p:strVal val="#ppt_x-#ppt_w*1.125000"/>
                                          </p:val>
                                        </p:tav>
                                        <p:tav tm="100000">
                                          <p:val>
                                            <p:strVal val="#ppt_x"/>
                                          </p:val>
                                        </p:tav>
                                      </p:tavLst>
                                    </p:anim>
                                    <p:animEffect transition="in" filter="wipe(right)">
                                      <p:cBhvr>
                                        <p:cTn id="2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blue sky with clouds&#10;&#10;Description automatically generated">
            <a:extLst>
              <a:ext uri="{FF2B5EF4-FFF2-40B4-BE49-F238E27FC236}">
                <a16:creationId xmlns:a16="http://schemas.microsoft.com/office/drawing/2014/main" id="{5278A123-E4E1-DF74-F4A3-56657EA7FB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590898"/>
            <a:ext cx="8137525" cy="5754340"/>
          </a:xfrm>
          <a:prstGeom prst="rect">
            <a:avLst/>
          </a:prstGeom>
        </p:spPr>
      </p:pic>
      <p:sp>
        <p:nvSpPr>
          <p:cNvPr id="27" name="Flowchart: Document 18">
            <a:extLst>
              <a:ext uri="{FF2B5EF4-FFF2-40B4-BE49-F238E27FC236}">
                <a16:creationId xmlns:a16="http://schemas.microsoft.com/office/drawing/2014/main" id="{8EEA5B49-6F7E-B3D7-16F5-4D6F0C9B64B7}"/>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68D09D48-C48C-8971-DF9C-295684E1979C}"/>
              </a:ext>
            </a:extLst>
          </p:cNvPr>
          <p:cNvGrpSpPr/>
          <p:nvPr/>
        </p:nvGrpSpPr>
        <p:grpSpPr>
          <a:xfrm>
            <a:off x="719139" y="3615283"/>
            <a:ext cx="7705724" cy="448391"/>
            <a:chOff x="719139" y="3044067"/>
            <a:chExt cx="6231468" cy="384933"/>
          </a:xfrm>
          <a:solidFill>
            <a:srgbClr val="8C368C"/>
          </a:solidFill>
        </p:grpSpPr>
        <p:sp>
          <p:nvSpPr>
            <p:cNvPr id="2" name="Rectangle 1">
              <a:extLst>
                <a:ext uri="{FF2B5EF4-FFF2-40B4-BE49-F238E27FC236}">
                  <a16:creationId xmlns:a16="http://schemas.microsoft.com/office/drawing/2014/main" id="{23ADFAB6-B9A0-B293-9D70-FBCBBAB264C4}"/>
                </a:ext>
              </a:extLst>
            </p:cNvPr>
            <p:cNvSpPr/>
            <p:nvPr/>
          </p:nvSpPr>
          <p:spPr>
            <a:xfrm>
              <a:off x="719139" y="3044067"/>
              <a:ext cx="2077156"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2A7C066-2154-D09B-09A0-94B9679E94B1}"/>
                </a:ext>
              </a:extLst>
            </p:cNvPr>
            <p:cNvSpPr/>
            <p:nvPr/>
          </p:nvSpPr>
          <p:spPr>
            <a:xfrm>
              <a:off x="2796295" y="3044067"/>
              <a:ext cx="2077156" cy="384933"/>
            </a:xfrm>
            <a:prstGeom prst="rect">
              <a:avLst/>
            </a:prstGeom>
            <a:solidFill>
              <a:srgbClr val="00A8E7"/>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567E574-89C1-2DB2-512D-CE07F40AE763}"/>
                </a:ext>
              </a:extLst>
            </p:cNvPr>
            <p:cNvSpPr/>
            <p:nvPr/>
          </p:nvSpPr>
          <p:spPr>
            <a:xfrm>
              <a:off x="4873451" y="3044067"/>
              <a:ext cx="2077156"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itle 1">
            <a:extLst>
              <a:ext uri="{FF2B5EF4-FFF2-40B4-BE49-F238E27FC236}">
                <a16:creationId xmlns:a16="http://schemas.microsoft.com/office/drawing/2014/main" id="{0540AA9A-8137-29F4-F070-54117715B3C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History of Flight Before 1903</a:t>
            </a:r>
            <a:endParaRPr lang="en-US" sz="3600" dirty="0">
              <a:ln w="38100">
                <a:solidFill>
                  <a:sysClr val="windowText" lastClr="000000"/>
                </a:solidFill>
              </a:ln>
              <a:latin typeface="+mn-lt"/>
            </a:endParaRPr>
          </a:p>
        </p:txBody>
      </p:sp>
      <p:sp>
        <p:nvSpPr>
          <p:cNvPr id="13" name="Title 1">
            <a:extLst>
              <a:ext uri="{FF2B5EF4-FFF2-40B4-BE49-F238E27FC236}">
                <a16:creationId xmlns:a16="http://schemas.microsoft.com/office/drawing/2014/main" id="{4ECB5225-6BF4-487F-0197-208B12A56B80}"/>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History of Flight Before 1903</a:t>
            </a:r>
            <a:endParaRPr lang="en-US" sz="3600" dirty="0">
              <a:solidFill>
                <a:schemeClr val="bg1"/>
              </a:solidFill>
              <a:latin typeface="+mn-lt"/>
            </a:endParaRPr>
          </a:p>
        </p:txBody>
      </p:sp>
      <p:sp>
        <p:nvSpPr>
          <p:cNvPr id="6" name="TextBox 5">
            <a:extLst>
              <a:ext uri="{FF2B5EF4-FFF2-40B4-BE49-F238E27FC236}">
                <a16:creationId xmlns:a16="http://schemas.microsoft.com/office/drawing/2014/main" id="{6BE3CAB1-73EA-A64F-8274-E7E623672B76}"/>
              </a:ext>
            </a:extLst>
          </p:cNvPr>
          <p:cNvSpPr txBox="1"/>
          <p:nvPr/>
        </p:nvSpPr>
        <p:spPr>
          <a:xfrm>
            <a:off x="719138" y="3667512"/>
            <a:ext cx="1390650" cy="369332"/>
          </a:xfrm>
          <a:prstGeom prst="rect">
            <a:avLst/>
          </a:prstGeom>
          <a:noFill/>
        </p:spPr>
        <p:txBody>
          <a:bodyPr wrap="square" rtlCol="0">
            <a:spAutoFit/>
          </a:bodyPr>
          <a:lstStyle/>
          <a:p>
            <a:r>
              <a:rPr lang="en-GB" b="1" dirty="0">
                <a:solidFill>
                  <a:schemeClr val="bg1"/>
                </a:solidFill>
              </a:rPr>
              <a:t>1700</a:t>
            </a:r>
          </a:p>
        </p:txBody>
      </p:sp>
      <p:sp>
        <p:nvSpPr>
          <p:cNvPr id="7" name="TextBox 6">
            <a:extLst>
              <a:ext uri="{FF2B5EF4-FFF2-40B4-BE49-F238E27FC236}">
                <a16:creationId xmlns:a16="http://schemas.microsoft.com/office/drawing/2014/main" id="{B3547664-0B44-F7B1-2706-2AAC170CDA3B}"/>
              </a:ext>
            </a:extLst>
          </p:cNvPr>
          <p:cNvSpPr txBox="1"/>
          <p:nvPr/>
        </p:nvSpPr>
        <p:spPr>
          <a:xfrm>
            <a:off x="3287713" y="3667512"/>
            <a:ext cx="1390650" cy="369332"/>
          </a:xfrm>
          <a:prstGeom prst="rect">
            <a:avLst/>
          </a:prstGeom>
          <a:noFill/>
        </p:spPr>
        <p:txBody>
          <a:bodyPr wrap="square" rtlCol="0">
            <a:spAutoFit/>
          </a:bodyPr>
          <a:lstStyle/>
          <a:p>
            <a:r>
              <a:rPr lang="en-GB" b="1" dirty="0">
                <a:solidFill>
                  <a:schemeClr val="bg1"/>
                </a:solidFill>
              </a:rPr>
              <a:t>1800</a:t>
            </a:r>
          </a:p>
        </p:txBody>
      </p:sp>
      <p:sp>
        <p:nvSpPr>
          <p:cNvPr id="8" name="TextBox 7">
            <a:extLst>
              <a:ext uri="{FF2B5EF4-FFF2-40B4-BE49-F238E27FC236}">
                <a16:creationId xmlns:a16="http://schemas.microsoft.com/office/drawing/2014/main" id="{88434C61-9331-77E1-CC23-185E7406FFC5}"/>
              </a:ext>
            </a:extLst>
          </p:cNvPr>
          <p:cNvSpPr txBox="1"/>
          <p:nvPr/>
        </p:nvSpPr>
        <p:spPr>
          <a:xfrm>
            <a:off x="5856288" y="3667512"/>
            <a:ext cx="1390650" cy="369332"/>
          </a:xfrm>
          <a:prstGeom prst="rect">
            <a:avLst/>
          </a:prstGeom>
          <a:noFill/>
        </p:spPr>
        <p:txBody>
          <a:bodyPr wrap="square" rtlCol="0">
            <a:spAutoFit/>
          </a:bodyPr>
          <a:lstStyle/>
          <a:p>
            <a:r>
              <a:rPr lang="en-GB" b="1" dirty="0">
                <a:solidFill>
                  <a:schemeClr val="bg1"/>
                </a:solidFill>
              </a:rPr>
              <a:t>1900</a:t>
            </a:r>
          </a:p>
        </p:txBody>
      </p:sp>
      <p:sp>
        <p:nvSpPr>
          <p:cNvPr id="9" name="TextBox 8">
            <a:extLst>
              <a:ext uri="{FF2B5EF4-FFF2-40B4-BE49-F238E27FC236}">
                <a16:creationId xmlns:a16="http://schemas.microsoft.com/office/drawing/2014/main" id="{8C5D8CF2-8FB6-EE01-5CC9-8068A8C6650A}"/>
              </a:ext>
            </a:extLst>
          </p:cNvPr>
          <p:cNvSpPr txBox="1"/>
          <p:nvPr/>
        </p:nvSpPr>
        <p:spPr>
          <a:xfrm>
            <a:off x="7250113" y="3667512"/>
            <a:ext cx="1174748" cy="369332"/>
          </a:xfrm>
          <a:prstGeom prst="rect">
            <a:avLst/>
          </a:prstGeom>
          <a:noFill/>
        </p:spPr>
        <p:txBody>
          <a:bodyPr wrap="square" rtlCol="0">
            <a:spAutoFit/>
          </a:bodyPr>
          <a:lstStyle/>
          <a:p>
            <a:pPr algn="r"/>
            <a:r>
              <a:rPr lang="en-GB" b="1" dirty="0">
                <a:solidFill>
                  <a:schemeClr val="bg1"/>
                </a:solidFill>
              </a:rPr>
              <a:t>2000</a:t>
            </a:r>
          </a:p>
        </p:txBody>
      </p:sp>
      <p:grpSp>
        <p:nvGrpSpPr>
          <p:cNvPr id="90" name="Group 89">
            <a:extLst>
              <a:ext uri="{FF2B5EF4-FFF2-40B4-BE49-F238E27FC236}">
                <a16:creationId xmlns:a16="http://schemas.microsoft.com/office/drawing/2014/main" id="{95A443F8-A096-C7EC-3A2A-9AC5E5EB1F51}"/>
              </a:ext>
            </a:extLst>
          </p:cNvPr>
          <p:cNvGrpSpPr/>
          <p:nvPr/>
        </p:nvGrpSpPr>
        <p:grpSpPr>
          <a:xfrm>
            <a:off x="785066" y="3507251"/>
            <a:ext cx="1954213" cy="2759851"/>
            <a:chOff x="785066" y="3507251"/>
            <a:chExt cx="1954213" cy="2759851"/>
          </a:xfrm>
        </p:grpSpPr>
        <p:sp>
          <p:nvSpPr>
            <p:cNvPr id="14" name="Arc 13">
              <a:extLst>
                <a:ext uri="{FF2B5EF4-FFF2-40B4-BE49-F238E27FC236}">
                  <a16:creationId xmlns:a16="http://schemas.microsoft.com/office/drawing/2014/main" id="{C64EAB72-DF10-EC20-1F1B-078F44FDBF68}"/>
                </a:ext>
              </a:extLst>
            </p:cNvPr>
            <p:cNvSpPr/>
            <p:nvPr/>
          </p:nvSpPr>
          <p:spPr>
            <a:xfrm rot="3062656">
              <a:off x="1404771" y="3507251"/>
              <a:ext cx="1330747" cy="1330747"/>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9B6C2DD1-DA6B-CCB2-8E9F-422F135C4E51}"/>
                </a:ext>
              </a:extLst>
            </p:cNvPr>
            <p:cNvSpPr/>
            <p:nvPr/>
          </p:nvSpPr>
          <p:spPr>
            <a:xfrm>
              <a:off x="967630" y="4494671"/>
              <a:ext cx="1593850" cy="1401913"/>
            </a:xfrm>
            <a:prstGeom prst="roundRect">
              <a:avLst>
                <a:gd name="adj" fmla="val 6617"/>
              </a:avLst>
            </a:prstGeom>
            <a:blipFill>
              <a:blip r:embed="rId3"/>
              <a:stretch>
                <a:fillRect b="-22796"/>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a:extLst>
                <a:ext uri="{FF2B5EF4-FFF2-40B4-BE49-F238E27FC236}">
                  <a16:creationId xmlns:a16="http://schemas.microsoft.com/office/drawing/2014/main" id="{45E5AADA-179B-DA8A-4F5B-9A97F4D5640D}"/>
                </a:ext>
              </a:extLst>
            </p:cNvPr>
            <p:cNvGrpSpPr/>
            <p:nvPr/>
          </p:nvGrpSpPr>
          <p:grpSpPr>
            <a:xfrm>
              <a:off x="785066" y="5555902"/>
              <a:ext cx="1954213" cy="711200"/>
              <a:chOff x="950118" y="5365750"/>
              <a:chExt cx="1954213" cy="711200"/>
            </a:xfrm>
          </p:grpSpPr>
          <p:sp>
            <p:nvSpPr>
              <p:cNvPr id="17" name="Rectangle: Rounded Corners 16">
                <a:extLst>
                  <a:ext uri="{FF2B5EF4-FFF2-40B4-BE49-F238E27FC236}">
                    <a16:creationId xmlns:a16="http://schemas.microsoft.com/office/drawing/2014/main" id="{FC3AD5F5-A233-A55E-E6FD-999FA0E832C7}"/>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3D146D54-6A84-3F5C-FDF1-5D1D71B9A680}"/>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 hot air balloon</a:t>
                </a:r>
              </a:p>
            </p:txBody>
          </p:sp>
        </p:grpSp>
        <p:grpSp>
          <p:nvGrpSpPr>
            <p:cNvPr id="23" name="Group 22">
              <a:extLst>
                <a:ext uri="{FF2B5EF4-FFF2-40B4-BE49-F238E27FC236}">
                  <a16:creationId xmlns:a16="http://schemas.microsoft.com/office/drawing/2014/main" id="{4F28DC97-0886-1CA1-9048-1E2EA28DD4EE}"/>
                </a:ext>
              </a:extLst>
            </p:cNvPr>
            <p:cNvGrpSpPr/>
            <p:nvPr/>
          </p:nvGrpSpPr>
          <p:grpSpPr>
            <a:xfrm>
              <a:off x="2048146" y="4394441"/>
              <a:ext cx="691133" cy="382668"/>
              <a:chOff x="950117" y="4118913"/>
              <a:chExt cx="691133" cy="382668"/>
            </a:xfrm>
          </p:grpSpPr>
          <p:sp>
            <p:nvSpPr>
              <p:cNvPr id="20" name="Rectangle: Rounded Corners 19">
                <a:extLst>
                  <a:ext uri="{FF2B5EF4-FFF2-40B4-BE49-F238E27FC236}">
                    <a16:creationId xmlns:a16="http://schemas.microsoft.com/office/drawing/2014/main" id="{B45A3F2C-3920-7C21-3E48-30EC5B990671}"/>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95E72867-3613-5A32-6959-C861DBDB4EEE}"/>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1783</a:t>
                </a:r>
              </a:p>
            </p:txBody>
          </p:sp>
        </p:grpSp>
      </p:grpSp>
      <p:pic>
        <p:nvPicPr>
          <p:cNvPr id="28" name="Picture 27" descr="A blue and white border with a white background&#10;&#10;Description automatically generated">
            <a:extLst>
              <a:ext uri="{FF2B5EF4-FFF2-40B4-BE49-F238E27FC236}">
                <a16:creationId xmlns:a16="http://schemas.microsoft.com/office/drawing/2014/main" id="{14F8D5E0-16E5-DE23-600C-CEDA7F1061B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29" name="Picture 28" descr="A blue and white border with a white background&#10;&#10;Description automatically generated">
            <a:extLst>
              <a:ext uri="{FF2B5EF4-FFF2-40B4-BE49-F238E27FC236}">
                <a16:creationId xmlns:a16="http://schemas.microsoft.com/office/drawing/2014/main" id="{FAFE5F80-0310-9870-20D8-EF9B5D2D1E7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31" name="Picture 30" descr="A blue and white border with a white background&#10;&#10;Description automatically generated">
            <a:extLst>
              <a:ext uri="{FF2B5EF4-FFF2-40B4-BE49-F238E27FC236}">
                <a16:creationId xmlns:a16="http://schemas.microsoft.com/office/drawing/2014/main" id="{2EF2358E-7264-AF62-0EE5-52A0388BFE4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91" name="Group 90">
            <a:extLst>
              <a:ext uri="{FF2B5EF4-FFF2-40B4-BE49-F238E27FC236}">
                <a16:creationId xmlns:a16="http://schemas.microsoft.com/office/drawing/2014/main" id="{E783792D-AB66-B1E3-ED2C-BB113FA9BF33}"/>
              </a:ext>
            </a:extLst>
          </p:cNvPr>
          <p:cNvGrpSpPr/>
          <p:nvPr/>
        </p:nvGrpSpPr>
        <p:grpSpPr>
          <a:xfrm>
            <a:off x="950118" y="1563616"/>
            <a:ext cx="2072474" cy="2561870"/>
            <a:chOff x="950118" y="1563616"/>
            <a:chExt cx="2072474" cy="2561870"/>
          </a:xfrm>
        </p:grpSpPr>
        <p:sp>
          <p:nvSpPr>
            <p:cNvPr id="47" name="Arc 46">
              <a:extLst>
                <a:ext uri="{FF2B5EF4-FFF2-40B4-BE49-F238E27FC236}">
                  <a16:creationId xmlns:a16="http://schemas.microsoft.com/office/drawing/2014/main" id="{D9EE9CF9-A4CF-6DAF-76A8-138EBE373249}"/>
                </a:ext>
              </a:extLst>
            </p:cNvPr>
            <p:cNvSpPr/>
            <p:nvPr/>
          </p:nvSpPr>
          <p:spPr>
            <a:xfrm rot="8100000" flipH="1">
              <a:off x="1725764" y="2828658"/>
              <a:ext cx="1296828" cy="1296828"/>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Rectangle: Rounded Corners 37">
              <a:extLst>
                <a:ext uri="{FF2B5EF4-FFF2-40B4-BE49-F238E27FC236}">
                  <a16:creationId xmlns:a16="http://schemas.microsoft.com/office/drawing/2014/main" id="{BE3643D1-7AF4-AFA4-B6EA-5570CEEB3544}"/>
                </a:ext>
              </a:extLst>
            </p:cNvPr>
            <p:cNvSpPr/>
            <p:nvPr/>
          </p:nvSpPr>
          <p:spPr>
            <a:xfrm>
              <a:off x="1132682" y="1663846"/>
              <a:ext cx="1593850" cy="1401913"/>
            </a:xfrm>
            <a:prstGeom prst="roundRect">
              <a:avLst>
                <a:gd name="adj" fmla="val 6617"/>
              </a:avLst>
            </a:prstGeom>
            <a:blipFill>
              <a:blip r:embed="rId5"/>
              <a:stretch>
                <a:fillRect l="-4514" t="-29706" r="-6644" b="-66514"/>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150268B1-7272-2654-6814-C1A820DD3AD8}"/>
                </a:ext>
              </a:extLst>
            </p:cNvPr>
            <p:cNvGrpSpPr/>
            <p:nvPr/>
          </p:nvGrpSpPr>
          <p:grpSpPr>
            <a:xfrm>
              <a:off x="950118" y="2725077"/>
              <a:ext cx="1954213" cy="711200"/>
              <a:chOff x="950118" y="5365750"/>
              <a:chExt cx="1954213" cy="711200"/>
            </a:xfrm>
          </p:grpSpPr>
          <p:sp>
            <p:nvSpPr>
              <p:cNvPr id="40" name="Rectangle: Rounded Corners 39">
                <a:extLst>
                  <a:ext uri="{FF2B5EF4-FFF2-40B4-BE49-F238E27FC236}">
                    <a16:creationId xmlns:a16="http://schemas.microsoft.com/office/drawing/2014/main" id="{A40E4DAE-151C-5117-EC76-D40EAF735F70}"/>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166FADCF-247D-FFEF-8EEF-A0B6A3699A58}"/>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modern-day parachute jump </a:t>
                </a:r>
              </a:p>
            </p:txBody>
          </p:sp>
        </p:grpSp>
        <p:grpSp>
          <p:nvGrpSpPr>
            <p:cNvPr id="42" name="Group 41">
              <a:extLst>
                <a:ext uri="{FF2B5EF4-FFF2-40B4-BE49-F238E27FC236}">
                  <a16:creationId xmlns:a16="http://schemas.microsoft.com/office/drawing/2014/main" id="{8C13F51F-0CF2-745B-57E9-609276101946}"/>
                </a:ext>
              </a:extLst>
            </p:cNvPr>
            <p:cNvGrpSpPr/>
            <p:nvPr/>
          </p:nvGrpSpPr>
          <p:grpSpPr>
            <a:xfrm>
              <a:off x="2213198" y="1563616"/>
              <a:ext cx="691133" cy="382668"/>
              <a:chOff x="950117" y="4118913"/>
              <a:chExt cx="691133" cy="382668"/>
            </a:xfrm>
          </p:grpSpPr>
          <p:sp>
            <p:nvSpPr>
              <p:cNvPr id="43" name="Rectangle: Rounded Corners 42">
                <a:extLst>
                  <a:ext uri="{FF2B5EF4-FFF2-40B4-BE49-F238E27FC236}">
                    <a16:creationId xmlns:a16="http://schemas.microsoft.com/office/drawing/2014/main" id="{4150D7E2-26B7-654F-63D3-478108F039EE}"/>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A55B0055-BAAC-8937-770D-75AFC587CF98}"/>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1797</a:t>
                </a:r>
              </a:p>
            </p:txBody>
          </p:sp>
        </p:grpSp>
      </p:grpSp>
      <p:grpSp>
        <p:nvGrpSpPr>
          <p:cNvPr id="94" name="Group 93">
            <a:extLst>
              <a:ext uri="{FF2B5EF4-FFF2-40B4-BE49-F238E27FC236}">
                <a16:creationId xmlns:a16="http://schemas.microsoft.com/office/drawing/2014/main" id="{89138035-2575-62C1-E41D-31B8BE56222B}"/>
              </a:ext>
            </a:extLst>
          </p:cNvPr>
          <p:cNvGrpSpPr/>
          <p:nvPr/>
        </p:nvGrpSpPr>
        <p:grpSpPr>
          <a:xfrm>
            <a:off x="2889127" y="3507249"/>
            <a:ext cx="1954213" cy="2497044"/>
            <a:chOff x="2889127" y="3507249"/>
            <a:chExt cx="1954213" cy="2497044"/>
          </a:xfrm>
        </p:grpSpPr>
        <p:sp>
          <p:nvSpPr>
            <p:cNvPr id="55" name="Arc 54">
              <a:extLst>
                <a:ext uri="{FF2B5EF4-FFF2-40B4-BE49-F238E27FC236}">
                  <a16:creationId xmlns:a16="http://schemas.microsoft.com/office/drawing/2014/main" id="{86A99909-9D82-26F8-2B8F-854C1078AE5E}"/>
                </a:ext>
              </a:extLst>
            </p:cNvPr>
            <p:cNvSpPr/>
            <p:nvPr/>
          </p:nvSpPr>
          <p:spPr>
            <a:xfrm rot="3062656">
              <a:off x="3357269" y="3507249"/>
              <a:ext cx="1330747" cy="1330747"/>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ectangle: Rounded Corners 47">
              <a:extLst>
                <a:ext uri="{FF2B5EF4-FFF2-40B4-BE49-F238E27FC236}">
                  <a16:creationId xmlns:a16="http://schemas.microsoft.com/office/drawing/2014/main" id="{13472FDA-8BA3-CD42-381A-08E8FA85ABC1}"/>
                </a:ext>
              </a:extLst>
            </p:cNvPr>
            <p:cNvSpPr/>
            <p:nvPr/>
          </p:nvSpPr>
          <p:spPr>
            <a:xfrm>
              <a:off x="3071691" y="4494671"/>
              <a:ext cx="1593850" cy="1401913"/>
            </a:xfrm>
            <a:prstGeom prst="roundRect">
              <a:avLst>
                <a:gd name="adj" fmla="val 6617"/>
              </a:avLst>
            </a:prstGeom>
            <a:blipFill>
              <a:blip r:embed="rId6"/>
              <a:stretch>
                <a:fillRect t="-751" b="-22045"/>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a:extLst>
                <a:ext uri="{FF2B5EF4-FFF2-40B4-BE49-F238E27FC236}">
                  <a16:creationId xmlns:a16="http://schemas.microsoft.com/office/drawing/2014/main" id="{587E9DBA-1B4D-57C2-D807-95367CA0F72F}"/>
                </a:ext>
              </a:extLst>
            </p:cNvPr>
            <p:cNvGrpSpPr/>
            <p:nvPr/>
          </p:nvGrpSpPr>
          <p:grpSpPr>
            <a:xfrm>
              <a:off x="2889127" y="5555902"/>
              <a:ext cx="1954213" cy="448391"/>
              <a:chOff x="950118" y="5365750"/>
              <a:chExt cx="1954213" cy="448391"/>
            </a:xfrm>
          </p:grpSpPr>
          <p:sp>
            <p:nvSpPr>
              <p:cNvPr id="50" name="Rectangle: Rounded Corners 49">
                <a:extLst>
                  <a:ext uri="{FF2B5EF4-FFF2-40B4-BE49-F238E27FC236}">
                    <a16:creationId xmlns:a16="http://schemas.microsoft.com/office/drawing/2014/main" id="{F3AC8B20-51FD-DAD0-48FA-08AC64581BC1}"/>
                  </a:ext>
                </a:extLst>
              </p:cNvPr>
              <p:cNvSpPr/>
              <p:nvPr/>
            </p:nvSpPr>
            <p:spPr>
              <a:xfrm>
                <a:off x="950119" y="5365750"/>
                <a:ext cx="1954212" cy="448391"/>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a:extLst>
                  <a:ext uri="{FF2B5EF4-FFF2-40B4-BE49-F238E27FC236}">
                    <a16:creationId xmlns:a16="http://schemas.microsoft.com/office/drawing/2014/main" id="{325226A7-2B1A-B637-CDF2-A109B95F50DB}"/>
                  </a:ext>
                </a:extLst>
              </p:cNvPr>
              <p:cNvSpPr txBox="1"/>
              <p:nvPr/>
            </p:nvSpPr>
            <p:spPr>
              <a:xfrm>
                <a:off x="950118" y="5406938"/>
                <a:ext cx="1954213" cy="369332"/>
              </a:xfrm>
              <a:prstGeom prst="rect">
                <a:avLst/>
              </a:prstGeom>
              <a:noFill/>
            </p:spPr>
            <p:txBody>
              <a:bodyPr wrap="square">
                <a:spAutoFit/>
              </a:bodyPr>
              <a:lstStyle/>
              <a:p>
                <a:pPr marL="0" lvl="0" indent="0" algn="ctr" rtl="0">
                  <a:spcBef>
                    <a:spcPts val="0"/>
                  </a:spcBef>
                  <a:spcAft>
                    <a:spcPts val="0"/>
                  </a:spcAft>
                  <a:buNone/>
                </a:pPr>
                <a:r>
                  <a:rPr lang="en-GB" dirty="0"/>
                  <a:t>First airship</a:t>
                </a:r>
              </a:p>
            </p:txBody>
          </p:sp>
        </p:grpSp>
        <p:grpSp>
          <p:nvGrpSpPr>
            <p:cNvPr id="52" name="Group 51">
              <a:extLst>
                <a:ext uri="{FF2B5EF4-FFF2-40B4-BE49-F238E27FC236}">
                  <a16:creationId xmlns:a16="http://schemas.microsoft.com/office/drawing/2014/main" id="{4C6B15DE-76E8-7E37-4919-B35365A32929}"/>
                </a:ext>
              </a:extLst>
            </p:cNvPr>
            <p:cNvGrpSpPr/>
            <p:nvPr/>
          </p:nvGrpSpPr>
          <p:grpSpPr>
            <a:xfrm>
              <a:off x="4063919" y="4394440"/>
              <a:ext cx="691133" cy="382668"/>
              <a:chOff x="950117" y="4118913"/>
              <a:chExt cx="691133" cy="382668"/>
            </a:xfrm>
          </p:grpSpPr>
          <p:sp>
            <p:nvSpPr>
              <p:cNvPr id="53" name="Rectangle: Rounded Corners 52">
                <a:extLst>
                  <a:ext uri="{FF2B5EF4-FFF2-40B4-BE49-F238E27FC236}">
                    <a16:creationId xmlns:a16="http://schemas.microsoft.com/office/drawing/2014/main" id="{7C8CBE21-375F-113F-DCA3-20D6B1BAD90D}"/>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D01902C3-DC8C-9164-9F1A-6BDF1820A62B}"/>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1852</a:t>
                </a:r>
              </a:p>
            </p:txBody>
          </p:sp>
        </p:grpSp>
      </p:grpSp>
      <p:grpSp>
        <p:nvGrpSpPr>
          <p:cNvPr id="95" name="Group 94">
            <a:extLst>
              <a:ext uri="{FF2B5EF4-FFF2-40B4-BE49-F238E27FC236}">
                <a16:creationId xmlns:a16="http://schemas.microsoft.com/office/drawing/2014/main" id="{8DD650B8-6BD9-A5BD-190B-9D49450B8401}"/>
              </a:ext>
            </a:extLst>
          </p:cNvPr>
          <p:cNvGrpSpPr/>
          <p:nvPr/>
        </p:nvGrpSpPr>
        <p:grpSpPr>
          <a:xfrm>
            <a:off x="4958312" y="3507251"/>
            <a:ext cx="2011258" cy="1931888"/>
            <a:chOff x="4958312" y="3507251"/>
            <a:chExt cx="2011258" cy="1931888"/>
          </a:xfrm>
        </p:grpSpPr>
        <p:grpSp>
          <p:nvGrpSpPr>
            <p:cNvPr id="62" name="Group 61">
              <a:extLst>
                <a:ext uri="{FF2B5EF4-FFF2-40B4-BE49-F238E27FC236}">
                  <a16:creationId xmlns:a16="http://schemas.microsoft.com/office/drawing/2014/main" id="{A4E6798D-AB4B-5061-8B25-734652112D2D}"/>
                </a:ext>
              </a:extLst>
            </p:cNvPr>
            <p:cNvGrpSpPr/>
            <p:nvPr/>
          </p:nvGrpSpPr>
          <p:grpSpPr>
            <a:xfrm>
              <a:off x="4958312" y="4718546"/>
              <a:ext cx="1524970" cy="720593"/>
              <a:chOff x="950119" y="5365750"/>
              <a:chExt cx="1524970" cy="720593"/>
            </a:xfrm>
          </p:grpSpPr>
          <p:sp>
            <p:nvSpPr>
              <p:cNvPr id="63" name="Rectangle: Rounded Corners 62">
                <a:extLst>
                  <a:ext uri="{FF2B5EF4-FFF2-40B4-BE49-F238E27FC236}">
                    <a16:creationId xmlns:a16="http://schemas.microsoft.com/office/drawing/2014/main" id="{BB4D1C36-2E3D-307B-89D5-FEE8BD64D2A7}"/>
                  </a:ext>
                </a:extLst>
              </p:cNvPr>
              <p:cNvSpPr/>
              <p:nvPr/>
            </p:nvSpPr>
            <p:spPr>
              <a:xfrm>
                <a:off x="950119" y="5365750"/>
                <a:ext cx="1524970" cy="720593"/>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a:extLst>
                  <a:ext uri="{FF2B5EF4-FFF2-40B4-BE49-F238E27FC236}">
                    <a16:creationId xmlns:a16="http://schemas.microsoft.com/office/drawing/2014/main" id="{F8E98F2D-748D-ECF5-26C2-DE9B9D9F56B2}"/>
                  </a:ext>
                </a:extLst>
              </p:cNvPr>
              <p:cNvSpPr txBox="1"/>
              <p:nvPr/>
            </p:nvSpPr>
            <p:spPr>
              <a:xfrm>
                <a:off x="950119" y="5406938"/>
                <a:ext cx="1524970" cy="646331"/>
              </a:xfrm>
              <a:prstGeom prst="rect">
                <a:avLst/>
              </a:prstGeom>
              <a:noFill/>
            </p:spPr>
            <p:txBody>
              <a:bodyPr wrap="square">
                <a:spAutoFit/>
              </a:bodyPr>
              <a:lstStyle/>
              <a:p>
                <a:pPr marL="0" lvl="0" indent="0" algn="ctr" rtl="0">
                  <a:spcBef>
                    <a:spcPts val="0"/>
                  </a:spcBef>
                  <a:spcAft>
                    <a:spcPts val="0"/>
                  </a:spcAft>
                  <a:buNone/>
                </a:pPr>
                <a:r>
                  <a:rPr lang="en-GB" dirty="0"/>
                  <a:t>Orville Wright born </a:t>
                </a:r>
              </a:p>
            </p:txBody>
          </p:sp>
        </p:grpSp>
        <p:sp>
          <p:nvSpPr>
            <p:cNvPr id="58" name="Arc 57">
              <a:extLst>
                <a:ext uri="{FF2B5EF4-FFF2-40B4-BE49-F238E27FC236}">
                  <a16:creationId xmlns:a16="http://schemas.microsoft.com/office/drawing/2014/main" id="{98B73D1C-6E34-8A9C-D98A-5CA64280FCAF}"/>
                </a:ext>
              </a:extLst>
            </p:cNvPr>
            <p:cNvSpPr/>
            <p:nvPr/>
          </p:nvSpPr>
          <p:spPr>
            <a:xfrm rot="18537344" flipH="1">
              <a:off x="5638823" y="3507251"/>
              <a:ext cx="1330747" cy="1330747"/>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59" name="Group 58">
              <a:extLst>
                <a:ext uri="{FF2B5EF4-FFF2-40B4-BE49-F238E27FC236}">
                  <a16:creationId xmlns:a16="http://schemas.microsoft.com/office/drawing/2014/main" id="{D3F1A05D-8B73-E329-F3FF-3626E1385997}"/>
                </a:ext>
              </a:extLst>
            </p:cNvPr>
            <p:cNvGrpSpPr/>
            <p:nvPr/>
          </p:nvGrpSpPr>
          <p:grpSpPr>
            <a:xfrm>
              <a:off x="5350119" y="4394441"/>
              <a:ext cx="691133" cy="382668"/>
              <a:chOff x="950117" y="4118913"/>
              <a:chExt cx="691133" cy="382668"/>
            </a:xfrm>
          </p:grpSpPr>
          <p:sp>
            <p:nvSpPr>
              <p:cNvPr id="60" name="Rectangle: Rounded Corners 59">
                <a:extLst>
                  <a:ext uri="{FF2B5EF4-FFF2-40B4-BE49-F238E27FC236}">
                    <a16:creationId xmlns:a16="http://schemas.microsoft.com/office/drawing/2014/main" id="{9DCCBCD3-4262-3C72-2683-E17E47F3C912}"/>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15B72CEF-727C-C65C-DD4A-8C130DDCF86A}"/>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1871</a:t>
                </a:r>
              </a:p>
            </p:txBody>
          </p:sp>
        </p:grpSp>
      </p:grpSp>
      <p:grpSp>
        <p:nvGrpSpPr>
          <p:cNvPr id="93" name="Group 92">
            <a:extLst>
              <a:ext uri="{FF2B5EF4-FFF2-40B4-BE49-F238E27FC236}">
                <a16:creationId xmlns:a16="http://schemas.microsoft.com/office/drawing/2014/main" id="{BD3F7A54-D6DC-C98B-07DF-E68A38B1B6D5}"/>
              </a:ext>
            </a:extLst>
          </p:cNvPr>
          <p:cNvGrpSpPr/>
          <p:nvPr/>
        </p:nvGrpSpPr>
        <p:grpSpPr>
          <a:xfrm>
            <a:off x="3818846" y="2276009"/>
            <a:ext cx="1524970" cy="1637169"/>
            <a:chOff x="3818846" y="2276009"/>
            <a:chExt cx="1524970" cy="1637169"/>
          </a:xfrm>
        </p:grpSpPr>
        <p:sp>
          <p:nvSpPr>
            <p:cNvPr id="68" name="Arc 67">
              <a:extLst>
                <a:ext uri="{FF2B5EF4-FFF2-40B4-BE49-F238E27FC236}">
                  <a16:creationId xmlns:a16="http://schemas.microsoft.com/office/drawing/2014/main" id="{397FD989-740E-D9B7-8936-0EC766026C5D}"/>
                </a:ext>
              </a:extLst>
            </p:cNvPr>
            <p:cNvSpPr/>
            <p:nvPr/>
          </p:nvSpPr>
          <p:spPr>
            <a:xfrm rot="8190292" flipH="1">
              <a:off x="4267825" y="3082815"/>
              <a:ext cx="830363" cy="830363"/>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65" name="Group 64">
              <a:extLst>
                <a:ext uri="{FF2B5EF4-FFF2-40B4-BE49-F238E27FC236}">
                  <a16:creationId xmlns:a16="http://schemas.microsoft.com/office/drawing/2014/main" id="{57EF38BD-F97D-1BC7-987E-91EBF7E0914F}"/>
                </a:ext>
              </a:extLst>
            </p:cNvPr>
            <p:cNvGrpSpPr/>
            <p:nvPr/>
          </p:nvGrpSpPr>
          <p:grpSpPr>
            <a:xfrm>
              <a:off x="3818846" y="2600114"/>
              <a:ext cx="1524970" cy="720593"/>
              <a:chOff x="950119" y="5365750"/>
              <a:chExt cx="1524970" cy="720593"/>
            </a:xfrm>
          </p:grpSpPr>
          <p:sp>
            <p:nvSpPr>
              <p:cNvPr id="66" name="Rectangle: Rounded Corners 65">
                <a:extLst>
                  <a:ext uri="{FF2B5EF4-FFF2-40B4-BE49-F238E27FC236}">
                    <a16:creationId xmlns:a16="http://schemas.microsoft.com/office/drawing/2014/main" id="{97587829-0E0A-0C78-3F6C-2B6974FA8A5E}"/>
                  </a:ext>
                </a:extLst>
              </p:cNvPr>
              <p:cNvSpPr/>
              <p:nvPr/>
            </p:nvSpPr>
            <p:spPr>
              <a:xfrm>
                <a:off x="950119" y="5365750"/>
                <a:ext cx="1524970" cy="720593"/>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3F141A02-94FA-85E8-283B-B75B7348C142}"/>
                  </a:ext>
                </a:extLst>
              </p:cNvPr>
              <p:cNvSpPr txBox="1"/>
              <p:nvPr/>
            </p:nvSpPr>
            <p:spPr>
              <a:xfrm>
                <a:off x="950119" y="5406938"/>
                <a:ext cx="1524970" cy="646331"/>
              </a:xfrm>
              <a:prstGeom prst="rect">
                <a:avLst/>
              </a:prstGeom>
              <a:noFill/>
            </p:spPr>
            <p:txBody>
              <a:bodyPr wrap="square">
                <a:spAutoFit/>
              </a:bodyPr>
              <a:lstStyle/>
              <a:p>
                <a:pPr marL="0" lvl="0" indent="0" algn="ctr" rtl="0">
                  <a:spcBef>
                    <a:spcPts val="0"/>
                  </a:spcBef>
                  <a:spcAft>
                    <a:spcPts val="0"/>
                  </a:spcAft>
                  <a:buNone/>
                </a:pPr>
                <a:r>
                  <a:rPr lang="en-GB" dirty="0"/>
                  <a:t>Wilbur Wright born</a:t>
                </a:r>
              </a:p>
            </p:txBody>
          </p:sp>
        </p:grpSp>
        <p:grpSp>
          <p:nvGrpSpPr>
            <p:cNvPr id="69" name="Group 68">
              <a:extLst>
                <a:ext uri="{FF2B5EF4-FFF2-40B4-BE49-F238E27FC236}">
                  <a16:creationId xmlns:a16="http://schemas.microsoft.com/office/drawing/2014/main" id="{AFC54637-1650-FCA7-3A43-CA794A2262BC}"/>
                </a:ext>
              </a:extLst>
            </p:cNvPr>
            <p:cNvGrpSpPr/>
            <p:nvPr/>
          </p:nvGrpSpPr>
          <p:grpSpPr>
            <a:xfrm>
              <a:off x="4210653" y="2276009"/>
              <a:ext cx="691133" cy="382668"/>
              <a:chOff x="950117" y="4118913"/>
              <a:chExt cx="691133" cy="382668"/>
            </a:xfrm>
          </p:grpSpPr>
          <p:sp>
            <p:nvSpPr>
              <p:cNvPr id="70" name="Rectangle: Rounded Corners 69">
                <a:extLst>
                  <a:ext uri="{FF2B5EF4-FFF2-40B4-BE49-F238E27FC236}">
                    <a16:creationId xmlns:a16="http://schemas.microsoft.com/office/drawing/2014/main" id="{FE9E177C-E547-FC3B-DB37-A3DA35E682F9}"/>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a:extLst>
                  <a:ext uri="{FF2B5EF4-FFF2-40B4-BE49-F238E27FC236}">
                    <a16:creationId xmlns:a16="http://schemas.microsoft.com/office/drawing/2014/main" id="{2EB9A2C3-88B8-FEB0-05D6-A5ACF0C6D6FD}"/>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1867</a:t>
                </a:r>
              </a:p>
            </p:txBody>
          </p:sp>
        </p:grpSp>
      </p:grpSp>
      <p:grpSp>
        <p:nvGrpSpPr>
          <p:cNvPr id="96" name="Group 95">
            <a:extLst>
              <a:ext uri="{FF2B5EF4-FFF2-40B4-BE49-F238E27FC236}">
                <a16:creationId xmlns:a16="http://schemas.microsoft.com/office/drawing/2014/main" id="{EFFB4E1A-9C77-953D-52E2-47923798E3F8}"/>
              </a:ext>
            </a:extLst>
          </p:cNvPr>
          <p:cNvGrpSpPr/>
          <p:nvPr/>
        </p:nvGrpSpPr>
        <p:grpSpPr>
          <a:xfrm>
            <a:off x="5769669" y="1563617"/>
            <a:ext cx="2366915" cy="2561870"/>
            <a:chOff x="5769669" y="1563617"/>
            <a:chExt cx="2366915" cy="2561870"/>
          </a:xfrm>
        </p:grpSpPr>
        <p:sp>
          <p:nvSpPr>
            <p:cNvPr id="72" name="Arc 71">
              <a:extLst>
                <a:ext uri="{FF2B5EF4-FFF2-40B4-BE49-F238E27FC236}">
                  <a16:creationId xmlns:a16="http://schemas.microsoft.com/office/drawing/2014/main" id="{0A418FD3-3A71-8F83-C189-F3EF051A7E8F}"/>
                </a:ext>
              </a:extLst>
            </p:cNvPr>
            <p:cNvSpPr/>
            <p:nvPr/>
          </p:nvSpPr>
          <p:spPr>
            <a:xfrm rot="13500000">
              <a:off x="6066079" y="2828659"/>
              <a:ext cx="1296828" cy="1296828"/>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3" name="Rectangle: Rounded Corners 72">
              <a:extLst>
                <a:ext uri="{FF2B5EF4-FFF2-40B4-BE49-F238E27FC236}">
                  <a16:creationId xmlns:a16="http://schemas.microsoft.com/office/drawing/2014/main" id="{AADBD98E-053F-51B8-5C57-D5ECCB87C6DC}"/>
                </a:ext>
              </a:extLst>
            </p:cNvPr>
            <p:cNvSpPr/>
            <p:nvPr/>
          </p:nvSpPr>
          <p:spPr>
            <a:xfrm>
              <a:off x="6364935" y="1663847"/>
              <a:ext cx="1593850" cy="1401913"/>
            </a:xfrm>
            <a:prstGeom prst="roundRect">
              <a:avLst>
                <a:gd name="adj" fmla="val 6617"/>
              </a:avLst>
            </a:prstGeom>
            <a:blipFill>
              <a:blip r:embed="rId7"/>
              <a:stretch>
                <a:fillRect l="-28477" t="-16181" r="-4691" b="-10621"/>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74" name="Group 73">
              <a:extLst>
                <a:ext uri="{FF2B5EF4-FFF2-40B4-BE49-F238E27FC236}">
                  <a16:creationId xmlns:a16="http://schemas.microsoft.com/office/drawing/2014/main" id="{B631AD2D-9661-1E62-6C07-FE7057CBC6A7}"/>
                </a:ext>
              </a:extLst>
            </p:cNvPr>
            <p:cNvGrpSpPr/>
            <p:nvPr/>
          </p:nvGrpSpPr>
          <p:grpSpPr>
            <a:xfrm>
              <a:off x="6182371" y="2725078"/>
              <a:ext cx="1954213" cy="711200"/>
              <a:chOff x="950118" y="5365750"/>
              <a:chExt cx="1954213" cy="711200"/>
            </a:xfrm>
          </p:grpSpPr>
          <p:sp>
            <p:nvSpPr>
              <p:cNvPr id="75" name="Rectangle: Rounded Corners 74">
                <a:extLst>
                  <a:ext uri="{FF2B5EF4-FFF2-40B4-BE49-F238E27FC236}">
                    <a16:creationId xmlns:a16="http://schemas.microsoft.com/office/drawing/2014/main" id="{A303022C-CA8F-445D-363A-BEF657AE7D3C}"/>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a:extLst>
                  <a:ext uri="{FF2B5EF4-FFF2-40B4-BE49-F238E27FC236}">
                    <a16:creationId xmlns:a16="http://schemas.microsoft.com/office/drawing/2014/main" id="{943EE3EC-C242-1879-FBDA-41E73AB76DE4}"/>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t>
                </a:r>
                <a:br>
                  <a:rPr lang="en-GB" dirty="0"/>
                </a:br>
                <a:r>
                  <a:rPr lang="en-GB" dirty="0"/>
                  <a:t>an aeroplane </a:t>
                </a:r>
              </a:p>
            </p:txBody>
          </p:sp>
        </p:grpSp>
        <p:grpSp>
          <p:nvGrpSpPr>
            <p:cNvPr id="77" name="Group 76">
              <a:extLst>
                <a:ext uri="{FF2B5EF4-FFF2-40B4-BE49-F238E27FC236}">
                  <a16:creationId xmlns:a16="http://schemas.microsoft.com/office/drawing/2014/main" id="{016BCB3E-F0DD-6DEB-6596-642EB397E7A7}"/>
                </a:ext>
              </a:extLst>
            </p:cNvPr>
            <p:cNvGrpSpPr/>
            <p:nvPr/>
          </p:nvGrpSpPr>
          <p:grpSpPr>
            <a:xfrm>
              <a:off x="7445451" y="1563617"/>
              <a:ext cx="691133" cy="382668"/>
              <a:chOff x="950117" y="4118913"/>
              <a:chExt cx="691133" cy="382668"/>
            </a:xfrm>
          </p:grpSpPr>
          <p:sp>
            <p:nvSpPr>
              <p:cNvPr id="78" name="Rectangle: Rounded Corners 77">
                <a:extLst>
                  <a:ext uri="{FF2B5EF4-FFF2-40B4-BE49-F238E27FC236}">
                    <a16:creationId xmlns:a16="http://schemas.microsoft.com/office/drawing/2014/main" id="{4317C643-9D7E-84F8-20C3-906CDB4A1FD4}"/>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a:extLst>
                  <a:ext uri="{FF2B5EF4-FFF2-40B4-BE49-F238E27FC236}">
                    <a16:creationId xmlns:a16="http://schemas.microsoft.com/office/drawing/2014/main" id="{358119EC-FBB5-17F3-CB26-FB1AA6239EA9}"/>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1903</a:t>
                </a:r>
              </a:p>
            </p:txBody>
          </p:sp>
        </p:grpSp>
        <p:pic>
          <p:nvPicPr>
            <p:cNvPr id="83" name="Picture 82" descr="A cartoon of a white airplane&#10;&#10;Description automatically generated">
              <a:extLst>
                <a:ext uri="{FF2B5EF4-FFF2-40B4-BE49-F238E27FC236}">
                  <a16:creationId xmlns:a16="http://schemas.microsoft.com/office/drawing/2014/main" id="{F2B4AE8B-1BDC-D133-5450-2E635A1FAF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69669" y="1712718"/>
              <a:ext cx="1634026" cy="850862"/>
            </a:xfrm>
            <a:prstGeom prst="rect">
              <a:avLst/>
            </a:prstGeom>
          </p:spPr>
        </p:pic>
        <p:sp>
          <p:nvSpPr>
            <p:cNvPr id="86" name="Oval 85">
              <a:extLst>
                <a:ext uri="{FF2B5EF4-FFF2-40B4-BE49-F238E27FC236}">
                  <a16:creationId xmlns:a16="http://schemas.microsoft.com/office/drawing/2014/main" id="{CB0693E6-3578-4DBF-1CB8-C331350E3160}"/>
                </a:ext>
              </a:extLst>
            </p:cNvPr>
            <p:cNvSpPr/>
            <p:nvPr/>
          </p:nvSpPr>
          <p:spPr>
            <a:xfrm>
              <a:off x="6410829" y="2553962"/>
              <a:ext cx="902710" cy="87339"/>
            </a:xfrm>
            <a:prstGeom prst="ellipse">
              <a:avLst/>
            </a:pr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7" name="Freeform: Shape 96">
            <a:extLst>
              <a:ext uri="{FF2B5EF4-FFF2-40B4-BE49-F238E27FC236}">
                <a16:creationId xmlns:a16="http://schemas.microsoft.com/office/drawing/2014/main" id="{7846994E-A2B9-C824-EFC9-47DB77697CAF}"/>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98" name="Freeform: Shape 97">
            <a:extLst>
              <a:ext uri="{FF2B5EF4-FFF2-40B4-BE49-F238E27FC236}">
                <a16:creationId xmlns:a16="http://schemas.microsoft.com/office/drawing/2014/main" id="{EAE4399A-50BC-CC8B-FB65-088F9F2194F8}"/>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6" name="Picture 15">
            <a:extLst>
              <a:ext uri="{FF2B5EF4-FFF2-40B4-BE49-F238E27FC236}">
                <a16:creationId xmlns:a16="http://schemas.microsoft.com/office/drawing/2014/main" id="{F1E57BB6-FCAD-8CF1-9DB4-B9B0CFEC811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959" r="57502" b="46932"/>
          <a:stretch/>
        </p:blipFill>
        <p:spPr>
          <a:xfrm>
            <a:off x="2783657" y="1686877"/>
            <a:ext cx="1503286" cy="1922127"/>
          </a:xfrm>
          <a:prstGeom prst="rect">
            <a:avLst/>
          </a:prstGeom>
        </p:spPr>
      </p:pic>
      <p:pic>
        <p:nvPicPr>
          <p:cNvPr id="18" name="Picture 17">
            <a:extLst>
              <a:ext uri="{FF2B5EF4-FFF2-40B4-BE49-F238E27FC236}">
                <a16:creationId xmlns:a16="http://schemas.microsoft.com/office/drawing/2014/main" id="{66C34FE7-0C4E-6549-F326-E1C23CD6682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42934" t="-810" r="16957" b="46932"/>
          <a:stretch/>
        </p:blipFill>
        <p:spPr>
          <a:xfrm>
            <a:off x="6199154" y="4218075"/>
            <a:ext cx="1663461" cy="2128704"/>
          </a:xfrm>
          <a:prstGeom prst="rect">
            <a:avLst/>
          </a:prstGeom>
        </p:spPr>
      </p:pic>
    </p:spTree>
    <p:extLst>
      <p:ext uri="{BB962C8B-B14F-4D97-AF65-F5344CB8AC3E}">
        <p14:creationId xmlns:p14="http://schemas.microsoft.com/office/powerpoint/2010/main" val="37695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1"/>
                                        </p:tgtEl>
                                        <p:attrNameLst>
                                          <p:attrName>style.visibility</p:attrName>
                                        </p:attrNameLst>
                                      </p:cBhvr>
                                      <p:to>
                                        <p:strVal val="visible"/>
                                      </p:to>
                                    </p:set>
                                    <p:animEffect transition="in" filter="fade">
                                      <p:cBhvr>
                                        <p:cTn id="12" dur="500"/>
                                        <p:tgtEl>
                                          <p:spTgt spid="9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fade">
                                      <p:cBhvr>
                                        <p:cTn id="17" dur="500"/>
                                        <p:tgtEl>
                                          <p:spTgt spid="9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fade">
                                      <p:cBhvr>
                                        <p:cTn id="22" dur="500"/>
                                        <p:tgtEl>
                                          <p:spTgt spid="9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descr="A picture containing building&#10;&#10;Description automatically generated">
            <a:extLst>
              <a:ext uri="{FF2B5EF4-FFF2-40B4-BE49-F238E27FC236}">
                <a16:creationId xmlns:a16="http://schemas.microsoft.com/office/drawing/2014/main" id="{A0CCEAA4-7ED4-93FF-2E39-87AAFB7E93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4436" r="4136" b="7153"/>
          <a:stretch/>
        </p:blipFill>
        <p:spPr>
          <a:xfrm>
            <a:off x="503238" y="1209369"/>
            <a:ext cx="8879867" cy="5135870"/>
          </a:xfrm>
          <a:prstGeom prst="rect">
            <a:avLst/>
          </a:prstGeom>
        </p:spPr>
      </p:pic>
      <p:grpSp>
        <p:nvGrpSpPr>
          <p:cNvPr id="38" name="Group 37">
            <a:extLst>
              <a:ext uri="{FF2B5EF4-FFF2-40B4-BE49-F238E27FC236}">
                <a16:creationId xmlns:a16="http://schemas.microsoft.com/office/drawing/2014/main" id="{ADFCE33C-7CB9-9D74-966B-73D7E531F816}"/>
              </a:ext>
            </a:extLst>
          </p:cNvPr>
          <p:cNvGrpSpPr/>
          <p:nvPr/>
        </p:nvGrpSpPr>
        <p:grpSpPr>
          <a:xfrm>
            <a:off x="808215" y="3650278"/>
            <a:ext cx="3020466" cy="1930512"/>
            <a:chOff x="808215" y="3650278"/>
            <a:chExt cx="3020466" cy="1930512"/>
          </a:xfrm>
        </p:grpSpPr>
        <p:sp>
          <p:nvSpPr>
            <p:cNvPr id="37" name="Rectangle: Top Corners Rounded 36">
              <a:extLst>
                <a:ext uri="{FF2B5EF4-FFF2-40B4-BE49-F238E27FC236}">
                  <a16:creationId xmlns:a16="http://schemas.microsoft.com/office/drawing/2014/main" id="{B26F3CED-ABA9-4C04-281A-F27A37E194F6}"/>
                </a:ext>
              </a:extLst>
            </p:cNvPr>
            <p:cNvSpPr/>
            <p:nvPr/>
          </p:nvSpPr>
          <p:spPr>
            <a:xfrm rot="16200000">
              <a:off x="1353192" y="3105301"/>
              <a:ext cx="1930512" cy="3020466"/>
            </a:xfrm>
            <a:prstGeom prst="round2SameRect">
              <a:avLst>
                <a:gd name="adj1" fmla="val 7536"/>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B9A82577-BEF9-7A0A-0B39-FDE4BB2827D8}"/>
                </a:ext>
              </a:extLst>
            </p:cNvPr>
            <p:cNvSpPr txBox="1"/>
            <p:nvPr/>
          </p:nvSpPr>
          <p:spPr>
            <a:xfrm>
              <a:off x="883625" y="3736960"/>
              <a:ext cx="2709217" cy="1754326"/>
            </a:xfrm>
            <a:prstGeom prst="rect">
              <a:avLst/>
            </a:prstGeom>
            <a:noFill/>
          </p:spPr>
          <p:txBody>
            <a:bodyPr wrap="square">
              <a:spAutoFit/>
            </a:bodyPr>
            <a:lstStyle/>
            <a:p>
              <a:r>
                <a:rPr lang="en-GB" dirty="0"/>
                <a:t>Their love of flying began after their father gave them a small toy helicopter, which used elastic bands to twirl the </a:t>
              </a:r>
              <a:r>
                <a:rPr lang="en-GB" b="1" u="sng" dirty="0">
                  <a:solidFill>
                    <a:srgbClr val="21A6F9"/>
                  </a:solidFill>
                </a:rPr>
                <a:t>propeller</a:t>
              </a:r>
              <a:r>
                <a:rPr lang="en-GB" dirty="0"/>
                <a:t> blades. </a:t>
              </a:r>
            </a:p>
          </p:txBody>
        </p:sp>
      </p:grpSp>
      <p:grpSp>
        <p:nvGrpSpPr>
          <p:cNvPr id="59" name="Group 58">
            <a:extLst>
              <a:ext uri="{FF2B5EF4-FFF2-40B4-BE49-F238E27FC236}">
                <a16:creationId xmlns:a16="http://schemas.microsoft.com/office/drawing/2014/main" id="{0D5BC023-E584-6718-8EBC-6D40A4D70C3D}"/>
              </a:ext>
            </a:extLst>
          </p:cNvPr>
          <p:cNvGrpSpPr/>
          <p:nvPr/>
        </p:nvGrpSpPr>
        <p:grpSpPr>
          <a:xfrm>
            <a:off x="3465125" y="2718756"/>
            <a:ext cx="4898399" cy="3309681"/>
            <a:chOff x="3465125" y="2718756"/>
            <a:chExt cx="4898399" cy="3309681"/>
          </a:xfrm>
        </p:grpSpPr>
        <p:grpSp>
          <p:nvGrpSpPr>
            <p:cNvPr id="22" name="Group 21">
              <a:extLst>
                <a:ext uri="{FF2B5EF4-FFF2-40B4-BE49-F238E27FC236}">
                  <a16:creationId xmlns:a16="http://schemas.microsoft.com/office/drawing/2014/main" id="{531D0D59-CF59-9B84-29AE-4E6EAE4C5208}"/>
                </a:ext>
              </a:extLst>
            </p:cNvPr>
            <p:cNvGrpSpPr/>
            <p:nvPr/>
          </p:nvGrpSpPr>
          <p:grpSpPr>
            <a:xfrm rot="21379522">
              <a:off x="3465125" y="2718756"/>
              <a:ext cx="4898399" cy="3309681"/>
              <a:chOff x="3580908" y="2668626"/>
              <a:chExt cx="4572000" cy="3089144"/>
            </a:xfrm>
          </p:grpSpPr>
          <p:sp>
            <p:nvSpPr>
              <p:cNvPr id="21" name="Rectangle 20">
                <a:extLst>
                  <a:ext uri="{FF2B5EF4-FFF2-40B4-BE49-F238E27FC236}">
                    <a16:creationId xmlns:a16="http://schemas.microsoft.com/office/drawing/2014/main" id="{A938141D-0EA4-EA1C-8E41-236A461C7868}"/>
                  </a:ext>
                </a:extLst>
              </p:cNvPr>
              <p:cNvSpPr/>
              <p:nvPr/>
            </p:nvSpPr>
            <p:spPr>
              <a:xfrm>
                <a:off x="3580908" y="2668626"/>
                <a:ext cx="4572000" cy="3089144"/>
              </a:xfrm>
              <a:prstGeom prst="rect">
                <a:avLst/>
              </a:prstGeom>
              <a:solidFill>
                <a:schemeClr val="bg1">
                  <a:lumMod val="75000"/>
                </a:schemeClr>
              </a:solidFill>
              <a:ln w="28575">
                <a:solidFill>
                  <a:schemeClr val="tx1">
                    <a:lumMod val="90000"/>
                    <a:lumOff val="10000"/>
                  </a:schemeClr>
                </a:solidFill>
              </a:ln>
              <a:effectLst>
                <a:outerShdw blurRad="12700" dist="38100" dir="1314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descr="A map of the united states&#10;&#10;Description automatically generated">
                <a:extLst>
                  <a:ext uri="{FF2B5EF4-FFF2-40B4-BE49-F238E27FC236}">
                    <a16:creationId xmlns:a16="http://schemas.microsoft.com/office/drawing/2014/main" id="{8FC71559-3CE4-C30B-F20F-F8D6889A45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97" t="4484" r="1057" b="3927"/>
              <a:stretch/>
            </p:blipFill>
            <p:spPr>
              <a:xfrm>
                <a:off x="3698895" y="2772697"/>
                <a:ext cx="4336026" cy="2875934"/>
              </a:xfrm>
              <a:prstGeom prst="rect">
                <a:avLst/>
              </a:prstGeom>
              <a:ln w="28575">
                <a:solidFill>
                  <a:schemeClr val="tx1">
                    <a:lumMod val="90000"/>
                    <a:lumOff val="10000"/>
                  </a:schemeClr>
                </a:solidFill>
              </a:ln>
              <a:effectLst>
                <a:outerShdw dist="38100" dir="12600000" algn="ctr" rotWithShape="0">
                  <a:srgbClr val="000000">
                    <a:alpha val="17000"/>
                  </a:srgbClr>
                </a:outerShdw>
              </a:effectLst>
            </p:spPr>
          </p:pic>
        </p:grpSp>
        <p:sp>
          <p:nvSpPr>
            <p:cNvPr id="18" name="Oval 17">
              <a:extLst>
                <a:ext uri="{FF2B5EF4-FFF2-40B4-BE49-F238E27FC236}">
                  <a16:creationId xmlns:a16="http://schemas.microsoft.com/office/drawing/2014/main" id="{19F577D8-C52C-A907-3E49-33FB42C11751}"/>
                </a:ext>
              </a:extLst>
            </p:cNvPr>
            <p:cNvSpPr/>
            <p:nvPr/>
          </p:nvSpPr>
          <p:spPr>
            <a:xfrm>
              <a:off x="6869142" y="3693635"/>
              <a:ext cx="448351" cy="448351"/>
            </a:xfrm>
            <a:prstGeom prst="ellipse">
              <a:avLst/>
            </a:prstGeom>
            <a:noFill/>
            <a:ln w="38100">
              <a:solidFill>
                <a:srgbClr val="E6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grpSp>
      <p:grpSp>
        <p:nvGrpSpPr>
          <p:cNvPr id="68" name="Group 67">
            <a:extLst>
              <a:ext uri="{FF2B5EF4-FFF2-40B4-BE49-F238E27FC236}">
                <a16:creationId xmlns:a16="http://schemas.microsoft.com/office/drawing/2014/main" id="{B20CD5DB-80DF-3327-178E-A92CED7BDEB0}"/>
              </a:ext>
            </a:extLst>
          </p:cNvPr>
          <p:cNvGrpSpPr/>
          <p:nvPr/>
        </p:nvGrpSpPr>
        <p:grpSpPr>
          <a:xfrm>
            <a:off x="908347" y="3118531"/>
            <a:ext cx="4425686" cy="1930512"/>
            <a:chOff x="808215" y="3650278"/>
            <a:chExt cx="4425686" cy="1930512"/>
          </a:xfrm>
        </p:grpSpPr>
        <p:sp>
          <p:nvSpPr>
            <p:cNvPr id="69" name="Rectangle: Top Corners Rounded 68">
              <a:extLst>
                <a:ext uri="{FF2B5EF4-FFF2-40B4-BE49-F238E27FC236}">
                  <a16:creationId xmlns:a16="http://schemas.microsoft.com/office/drawing/2014/main" id="{69757338-6985-E4D6-5D46-B6E9290D043C}"/>
                </a:ext>
              </a:extLst>
            </p:cNvPr>
            <p:cNvSpPr/>
            <p:nvPr/>
          </p:nvSpPr>
          <p:spPr>
            <a:xfrm rot="16200000">
              <a:off x="2055802" y="2402691"/>
              <a:ext cx="1930512" cy="4425686"/>
            </a:xfrm>
            <a:prstGeom prst="round2SameRect">
              <a:avLst>
                <a:gd name="adj1" fmla="val 7536"/>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a:extLst>
                <a:ext uri="{FF2B5EF4-FFF2-40B4-BE49-F238E27FC236}">
                  <a16:creationId xmlns:a16="http://schemas.microsoft.com/office/drawing/2014/main" id="{3704E62A-9E47-8C45-F574-CF1112D37261}"/>
                </a:ext>
              </a:extLst>
            </p:cNvPr>
            <p:cNvSpPr txBox="1"/>
            <p:nvPr/>
          </p:nvSpPr>
          <p:spPr>
            <a:xfrm>
              <a:off x="883625" y="3736960"/>
              <a:ext cx="4007376" cy="1754326"/>
            </a:xfrm>
            <a:prstGeom prst="rect">
              <a:avLst/>
            </a:prstGeom>
            <a:noFill/>
          </p:spPr>
          <p:txBody>
            <a:bodyPr wrap="square">
              <a:spAutoFit/>
            </a:bodyPr>
            <a:lstStyle/>
            <a:p>
              <a:r>
                <a:rPr lang="en-GB" dirty="0"/>
                <a:t>In 1892, the brothers also opened </a:t>
              </a:r>
              <a:br>
                <a:rPr lang="en-GB" dirty="0"/>
              </a:br>
              <a:r>
                <a:rPr lang="en-GB" dirty="0"/>
                <a:t>up their own bike shop. Here, they helped to fix old bicycles and even created their own designs. However, during this time, they never forgot their love of flying.</a:t>
              </a:r>
            </a:p>
          </p:txBody>
        </p:sp>
      </p:grpSp>
      <p:pic>
        <p:nvPicPr>
          <p:cNvPr id="63" name="Picture 62" descr="A newspaper with a cartoon of a child and a bicycle&#10;&#10;Description automatically generated">
            <a:extLst>
              <a:ext uri="{FF2B5EF4-FFF2-40B4-BE49-F238E27FC236}">
                <a16:creationId xmlns:a16="http://schemas.microsoft.com/office/drawing/2014/main" id="{AD772C54-F3EC-51CB-FC18-19C135986C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22262">
            <a:off x="8745647" y="2260939"/>
            <a:ext cx="4769400" cy="3654864"/>
          </a:xfrm>
          <a:prstGeom prst="rect">
            <a:avLst/>
          </a:prstGeom>
          <a:effectLst>
            <a:outerShdw blurRad="12700" dist="76200" dir="9600000" algn="ctr" rotWithShape="0">
              <a:srgbClr val="000000">
                <a:alpha val="14000"/>
              </a:srgbClr>
            </a:outerShdw>
          </a:effectLst>
        </p:spPr>
      </p:pic>
      <p:pic>
        <p:nvPicPr>
          <p:cNvPr id="26" name="Picture 25" descr="A yellow ribbon on a black background&#10;&#10;Description automatically generated">
            <a:extLst>
              <a:ext uri="{FF2B5EF4-FFF2-40B4-BE49-F238E27FC236}">
                <a16:creationId xmlns:a16="http://schemas.microsoft.com/office/drawing/2014/main" id="{86979F6A-D919-AD1F-52E4-9CE1ED87C6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794270">
            <a:off x="900364" y="2316729"/>
            <a:ext cx="1890144" cy="1138199"/>
          </a:xfrm>
          <a:prstGeom prst="rect">
            <a:avLst/>
          </a:prstGeom>
          <a:effectLst>
            <a:outerShdw blurRad="12700" dist="101600" dir="12900000" algn="ctr" rotWithShape="0">
              <a:srgbClr val="000000">
                <a:alpha val="14000"/>
              </a:srgbClr>
            </a:outerShdw>
          </a:effectLst>
        </p:spPr>
      </p:pic>
      <p:grpSp>
        <p:nvGrpSpPr>
          <p:cNvPr id="64" name="Group 63">
            <a:extLst>
              <a:ext uri="{FF2B5EF4-FFF2-40B4-BE49-F238E27FC236}">
                <a16:creationId xmlns:a16="http://schemas.microsoft.com/office/drawing/2014/main" id="{6B0162FE-8F53-0B5D-83A4-6D4DCCF1117A}"/>
              </a:ext>
            </a:extLst>
          </p:cNvPr>
          <p:cNvGrpSpPr/>
          <p:nvPr/>
        </p:nvGrpSpPr>
        <p:grpSpPr>
          <a:xfrm>
            <a:off x="1190144" y="1144472"/>
            <a:ext cx="6763704" cy="1323998"/>
            <a:chOff x="1190144" y="1144472"/>
            <a:chExt cx="6763704" cy="1323998"/>
          </a:xfrm>
        </p:grpSpPr>
        <p:sp>
          <p:nvSpPr>
            <p:cNvPr id="10" name="Rectangle: Top Corners Rounded 9">
              <a:extLst>
                <a:ext uri="{FF2B5EF4-FFF2-40B4-BE49-F238E27FC236}">
                  <a16:creationId xmlns:a16="http://schemas.microsoft.com/office/drawing/2014/main" id="{D1F71254-1DEE-FCFB-0181-E2B6F733FC5F}"/>
                </a:ext>
              </a:extLst>
            </p:cNvPr>
            <p:cNvSpPr/>
            <p:nvPr/>
          </p:nvSpPr>
          <p:spPr>
            <a:xfrm rot="10800000">
              <a:off x="1308092" y="1144472"/>
              <a:ext cx="6527808" cy="132399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FC46E458-4F1B-B562-DD26-3FFDDFA37D8E}"/>
                </a:ext>
              </a:extLst>
            </p:cNvPr>
            <p:cNvSpPr txBox="1"/>
            <p:nvPr/>
          </p:nvSpPr>
          <p:spPr>
            <a:xfrm>
              <a:off x="1190144" y="1502306"/>
              <a:ext cx="6763704" cy="923330"/>
            </a:xfrm>
            <a:prstGeom prst="rect">
              <a:avLst/>
            </a:prstGeom>
            <a:noFill/>
          </p:spPr>
          <p:txBody>
            <a:bodyPr wrap="square">
              <a:spAutoFit/>
            </a:bodyPr>
            <a:lstStyle/>
            <a:p>
              <a:pPr algn="ctr"/>
              <a:r>
                <a:rPr lang="en-GB" dirty="0">
                  <a:solidFill>
                    <a:schemeClr val="bg1"/>
                  </a:solidFill>
                </a:rPr>
                <a:t>The Wright brothers grew up in Ohio, which is in the United States. As children, they loved to find out about the world around them and how things worked.</a:t>
              </a:r>
            </a:p>
          </p:txBody>
        </p:sp>
      </p:grpSp>
      <p:grpSp>
        <p:nvGrpSpPr>
          <p:cNvPr id="65" name="Group 64">
            <a:extLst>
              <a:ext uri="{FF2B5EF4-FFF2-40B4-BE49-F238E27FC236}">
                <a16:creationId xmlns:a16="http://schemas.microsoft.com/office/drawing/2014/main" id="{E020C675-22F0-D23F-5EC9-FF4DFE910A16}"/>
              </a:ext>
            </a:extLst>
          </p:cNvPr>
          <p:cNvGrpSpPr/>
          <p:nvPr/>
        </p:nvGrpSpPr>
        <p:grpSpPr>
          <a:xfrm>
            <a:off x="1190144" y="1144472"/>
            <a:ext cx="6763704" cy="1323998"/>
            <a:chOff x="1190144" y="1144472"/>
            <a:chExt cx="6763704" cy="1323998"/>
          </a:xfrm>
        </p:grpSpPr>
        <p:sp>
          <p:nvSpPr>
            <p:cNvPr id="66" name="Rectangle: Top Corners Rounded 65">
              <a:extLst>
                <a:ext uri="{FF2B5EF4-FFF2-40B4-BE49-F238E27FC236}">
                  <a16:creationId xmlns:a16="http://schemas.microsoft.com/office/drawing/2014/main" id="{405F8A56-476E-3E3E-7233-CAB4ABD9AB9E}"/>
                </a:ext>
              </a:extLst>
            </p:cNvPr>
            <p:cNvSpPr/>
            <p:nvPr/>
          </p:nvSpPr>
          <p:spPr>
            <a:xfrm rot="10800000">
              <a:off x="1308092" y="1144472"/>
              <a:ext cx="6527808" cy="132399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2DEDCF92-2A86-0703-60AB-41A4FB9379EA}"/>
                </a:ext>
              </a:extLst>
            </p:cNvPr>
            <p:cNvSpPr txBox="1"/>
            <p:nvPr/>
          </p:nvSpPr>
          <p:spPr>
            <a:xfrm>
              <a:off x="1190144" y="1502306"/>
              <a:ext cx="6763704" cy="923330"/>
            </a:xfrm>
            <a:prstGeom prst="rect">
              <a:avLst/>
            </a:prstGeom>
            <a:noFill/>
          </p:spPr>
          <p:txBody>
            <a:bodyPr wrap="square">
              <a:spAutoFit/>
            </a:bodyPr>
            <a:lstStyle/>
            <a:p>
              <a:pPr algn="ctr"/>
              <a:r>
                <a:rPr lang="en-GB" dirty="0">
                  <a:solidFill>
                    <a:schemeClr val="bg1"/>
                  </a:solidFill>
                </a:rPr>
                <a:t>Wilbur and Orville first started working together when they created their own newspaper called the West Side News. </a:t>
              </a:r>
              <a:br>
                <a:rPr lang="en-GB" dirty="0">
                  <a:solidFill>
                    <a:schemeClr val="bg1"/>
                  </a:solidFill>
                </a:rPr>
              </a:br>
              <a:r>
                <a:rPr lang="en-GB" dirty="0">
                  <a:solidFill>
                    <a:schemeClr val="bg1"/>
                  </a:solidFill>
                </a:rPr>
                <a:t>Orville was the editor and Wilbur was the publisher. </a:t>
              </a:r>
            </a:p>
          </p:txBody>
        </p:sp>
      </p:grpSp>
      <p:sp>
        <p:nvSpPr>
          <p:cNvPr id="2" name="Flowchart: Document 18">
            <a:extLst>
              <a:ext uri="{FF2B5EF4-FFF2-40B4-BE49-F238E27FC236}">
                <a16:creationId xmlns:a16="http://schemas.microsoft.com/office/drawing/2014/main" id="{29B6D8F2-7D61-5E57-5A81-A1B9B7117E01}"/>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447A1D3-838E-73CA-B770-BD380FDA819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Early Life</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74B0306-6753-220B-4FCF-7AD3EDF8E15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Early Life</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556B3840-7712-F843-E9DB-CBA1D2BDC83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D302A290-5F3F-A365-D4FB-D76A0F2E5B3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48" name="Group 47">
            <a:extLst>
              <a:ext uri="{FF2B5EF4-FFF2-40B4-BE49-F238E27FC236}">
                <a16:creationId xmlns:a16="http://schemas.microsoft.com/office/drawing/2014/main" id="{34DE8B00-4AEF-729F-B090-AC541609F34D}"/>
              </a:ext>
            </a:extLst>
          </p:cNvPr>
          <p:cNvGrpSpPr/>
          <p:nvPr/>
        </p:nvGrpSpPr>
        <p:grpSpPr>
          <a:xfrm>
            <a:off x="4869452" y="4867138"/>
            <a:ext cx="3616532" cy="1329627"/>
            <a:chOff x="4869452" y="4867138"/>
            <a:chExt cx="3616532" cy="1329627"/>
          </a:xfrm>
        </p:grpSpPr>
        <p:sp>
          <p:nvSpPr>
            <p:cNvPr id="42" name="Rectangle: Rounded Corners 41">
              <a:extLst>
                <a:ext uri="{FF2B5EF4-FFF2-40B4-BE49-F238E27FC236}">
                  <a16:creationId xmlns:a16="http://schemas.microsoft.com/office/drawing/2014/main" id="{10E3B0DA-1F97-3371-A8B3-79FDA7BB28F5}"/>
                </a:ext>
              </a:extLst>
            </p:cNvPr>
            <p:cNvSpPr/>
            <p:nvPr/>
          </p:nvSpPr>
          <p:spPr>
            <a:xfrm>
              <a:off x="4869452" y="4867138"/>
              <a:ext cx="3616532" cy="1329627"/>
            </a:xfrm>
            <a:prstGeom prst="roundRect">
              <a:avLst>
                <a:gd name="adj" fmla="val 987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D1E623F3-1A2B-6C4F-6715-4DE03A4ED941}"/>
                </a:ext>
              </a:extLst>
            </p:cNvPr>
            <p:cNvSpPr txBox="1"/>
            <p:nvPr/>
          </p:nvSpPr>
          <p:spPr>
            <a:xfrm>
              <a:off x="4968529" y="4930671"/>
              <a:ext cx="3439948" cy="1200329"/>
            </a:xfrm>
            <a:prstGeom prst="rect">
              <a:avLst/>
            </a:prstGeom>
            <a:noFill/>
          </p:spPr>
          <p:txBody>
            <a:bodyPr wrap="square">
              <a:spAutoFit/>
            </a:bodyPr>
            <a:lstStyle/>
            <a:p>
              <a:pPr marL="0" lvl="0" indent="0" algn="l" rtl="0">
                <a:spcBef>
                  <a:spcPts val="0"/>
                </a:spcBef>
                <a:spcAft>
                  <a:spcPts val="0"/>
                </a:spcAft>
                <a:buNone/>
              </a:pPr>
              <a:r>
                <a:rPr lang="en-GB" sz="1800" b="1" dirty="0"/>
                <a:t>propeller </a:t>
              </a:r>
              <a:r>
                <a:rPr lang="en-GB" sz="1800" dirty="0"/>
                <a:t>- A device with two </a:t>
              </a:r>
              <a:br>
                <a:rPr lang="en-GB" sz="1800" dirty="0"/>
              </a:br>
              <a:r>
                <a:rPr lang="en-GB" sz="1800" dirty="0"/>
                <a:t>or more large, flat blades which spins to help an aircraft or boat move forward.  </a:t>
              </a:r>
            </a:p>
          </p:txBody>
        </p:sp>
      </p:grpSp>
      <p:grpSp>
        <p:nvGrpSpPr>
          <p:cNvPr id="45" name="Group 44">
            <a:extLst>
              <a:ext uri="{FF2B5EF4-FFF2-40B4-BE49-F238E27FC236}">
                <a16:creationId xmlns:a16="http://schemas.microsoft.com/office/drawing/2014/main" id="{A95FAB0D-159B-723E-3911-4A939559ED38}"/>
              </a:ext>
            </a:extLst>
          </p:cNvPr>
          <p:cNvGrpSpPr/>
          <p:nvPr/>
        </p:nvGrpSpPr>
        <p:grpSpPr>
          <a:xfrm>
            <a:off x="4685315" y="4608214"/>
            <a:ext cx="483136" cy="584775"/>
            <a:chOff x="5308305" y="4648041"/>
            <a:chExt cx="483136" cy="584775"/>
          </a:xfrm>
        </p:grpSpPr>
        <p:sp>
          <p:nvSpPr>
            <p:cNvPr id="43" name="Oval 42">
              <a:extLst>
                <a:ext uri="{FF2B5EF4-FFF2-40B4-BE49-F238E27FC236}">
                  <a16:creationId xmlns:a16="http://schemas.microsoft.com/office/drawing/2014/main" id="{61180D4B-2E45-5876-6A44-D6404122CDC7}"/>
                </a:ext>
              </a:extLst>
            </p:cNvPr>
            <p:cNvSpPr/>
            <p:nvPr/>
          </p:nvSpPr>
          <p:spPr>
            <a:xfrm>
              <a:off x="5349875" y="4730750"/>
              <a:ext cx="400050" cy="400050"/>
            </a:xfrm>
            <a:prstGeom prst="ellipse">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E02BEEB2-2BF1-9F8C-823C-899047135735}"/>
                </a:ext>
              </a:extLst>
            </p:cNvPr>
            <p:cNvSpPr txBox="1"/>
            <p:nvPr/>
          </p:nvSpPr>
          <p:spPr>
            <a:xfrm>
              <a:off x="5308305" y="4648041"/>
              <a:ext cx="483136" cy="584775"/>
            </a:xfrm>
            <a:prstGeom prst="rect">
              <a:avLst/>
            </a:prstGeom>
            <a:noFill/>
          </p:spPr>
          <p:txBody>
            <a:bodyPr wrap="square" rtlCol="0">
              <a:spAutoFit/>
            </a:bodyPr>
            <a:lstStyle/>
            <a:p>
              <a:pPr algn="ctr"/>
              <a:r>
                <a:rPr lang="en-GB" sz="3200" b="1" dirty="0">
                  <a:solidFill>
                    <a:schemeClr val="bg1"/>
                  </a:solidFill>
                </a:rPr>
                <a:t>×</a:t>
              </a:r>
            </a:p>
          </p:txBody>
        </p:sp>
      </p:grpSp>
      <p:sp>
        <p:nvSpPr>
          <p:cNvPr id="49" name="Rectangle 48">
            <a:extLst>
              <a:ext uri="{FF2B5EF4-FFF2-40B4-BE49-F238E27FC236}">
                <a16:creationId xmlns:a16="http://schemas.microsoft.com/office/drawing/2014/main" id="{6B6F266A-8F81-2485-257C-0314EB924BEE}"/>
              </a:ext>
            </a:extLst>
          </p:cNvPr>
          <p:cNvSpPr/>
          <p:nvPr/>
        </p:nvSpPr>
        <p:spPr>
          <a:xfrm>
            <a:off x="1308092" y="5137150"/>
            <a:ext cx="1066037" cy="354136"/>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Shape 56">
            <a:extLst>
              <a:ext uri="{FF2B5EF4-FFF2-40B4-BE49-F238E27FC236}">
                <a16:creationId xmlns:a16="http://schemas.microsoft.com/office/drawing/2014/main" id="{7C4766D7-CF42-2240-E06D-DF98235896A7}"/>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8" name="Freeform: Shape 57">
            <a:extLst>
              <a:ext uri="{FF2B5EF4-FFF2-40B4-BE49-F238E27FC236}">
                <a16:creationId xmlns:a16="http://schemas.microsoft.com/office/drawing/2014/main" id="{CCF7854D-6309-BF4B-94C4-81DBEE157411}"/>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6" name="Picture 5" descr="A blue and white border with a white background&#10;&#10;Description automatically generated">
            <a:extLst>
              <a:ext uri="{FF2B5EF4-FFF2-40B4-BE49-F238E27FC236}">
                <a16:creationId xmlns:a16="http://schemas.microsoft.com/office/drawing/2014/main" id="{A4865327-A911-D1C8-E254-A2AE6A04EEC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71" name="Group 70">
            <a:extLst>
              <a:ext uri="{FF2B5EF4-FFF2-40B4-BE49-F238E27FC236}">
                <a16:creationId xmlns:a16="http://schemas.microsoft.com/office/drawing/2014/main" id="{21159380-E958-A456-F039-1B4775675237}"/>
              </a:ext>
            </a:extLst>
          </p:cNvPr>
          <p:cNvGrpSpPr/>
          <p:nvPr/>
        </p:nvGrpSpPr>
        <p:grpSpPr>
          <a:xfrm>
            <a:off x="-123828" y="5176934"/>
            <a:ext cx="5205708" cy="1091754"/>
            <a:chOff x="276823" y="3650278"/>
            <a:chExt cx="5205708" cy="1091754"/>
          </a:xfrm>
        </p:grpSpPr>
        <p:sp>
          <p:nvSpPr>
            <p:cNvPr id="72" name="Rectangle: Top Corners Rounded 71">
              <a:extLst>
                <a:ext uri="{FF2B5EF4-FFF2-40B4-BE49-F238E27FC236}">
                  <a16:creationId xmlns:a16="http://schemas.microsoft.com/office/drawing/2014/main" id="{0BE23A48-6A3D-7EFD-BEC6-9383F6B73F85}"/>
                </a:ext>
              </a:extLst>
            </p:cNvPr>
            <p:cNvSpPr/>
            <p:nvPr/>
          </p:nvSpPr>
          <p:spPr>
            <a:xfrm rot="5400000">
              <a:off x="2296095" y="1631006"/>
              <a:ext cx="1091754" cy="5130298"/>
            </a:xfrm>
            <a:prstGeom prst="round2SameRect">
              <a:avLst>
                <a:gd name="adj1" fmla="val 11898"/>
                <a:gd name="adj2" fmla="val 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a:extLst>
                <a:ext uri="{FF2B5EF4-FFF2-40B4-BE49-F238E27FC236}">
                  <a16:creationId xmlns:a16="http://schemas.microsoft.com/office/drawing/2014/main" id="{A77F905C-A585-B5FB-90EB-C457504ABD8B}"/>
                </a:ext>
              </a:extLst>
            </p:cNvPr>
            <p:cNvSpPr txBox="1"/>
            <p:nvPr/>
          </p:nvSpPr>
          <p:spPr>
            <a:xfrm>
              <a:off x="883624" y="3736960"/>
              <a:ext cx="4598907" cy="923330"/>
            </a:xfrm>
            <a:prstGeom prst="rect">
              <a:avLst/>
            </a:prstGeom>
            <a:noFill/>
          </p:spPr>
          <p:txBody>
            <a:bodyPr wrap="square">
              <a:spAutoFit/>
            </a:bodyPr>
            <a:lstStyle/>
            <a:p>
              <a:r>
                <a:rPr lang="en-GB" b="1" dirty="0">
                  <a:solidFill>
                    <a:srgbClr val="21A6F9"/>
                  </a:solidFill>
                </a:rPr>
                <a:t>Talk About It</a:t>
              </a:r>
            </a:p>
            <a:p>
              <a:r>
                <a:rPr lang="en-GB" dirty="0"/>
                <a:t>How do you think their early life helped them to create the first flying aeroplane?</a:t>
              </a:r>
            </a:p>
          </p:txBody>
        </p:sp>
      </p:grpSp>
    </p:spTree>
    <p:extLst>
      <p:ext uri="{BB962C8B-B14F-4D97-AF65-F5344CB8AC3E}">
        <p14:creationId xmlns:p14="http://schemas.microsoft.com/office/powerpoint/2010/main" val="109847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4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p:tgtEl>
                                          <p:spTgt spid="38"/>
                                        </p:tgtEl>
                                        <p:attrNameLst>
                                          <p:attrName>ppt_x</p:attrName>
                                        </p:attrNameLst>
                                      </p:cBhvr>
                                      <p:tavLst>
                                        <p:tav tm="0">
                                          <p:val>
                                            <p:strVal val="#ppt_x+#ppt_w*1.125000"/>
                                          </p:val>
                                        </p:tav>
                                        <p:tav tm="100000">
                                          <p:val>
                                            <p:strVal val="#ppt_x"/>
                                          </p:val>
                                        </p:tav>
                                      </p:tavLst>
                                    </p:anim>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45"/>
                                        </p:tgtEl>
                                      </p:cBhvr>
                                    </p:animEffect>
                                    <p:set>
                                      <p:cBhvr>
                                        <p:cTn id="19" dur="1" fill="hold">
                                          <p:stCondLst>
                                            <p:cond delay="499"/>
                                          </p:stCondLst>
                                        </p:cTn>
                                        <p:tgtEl>
                                          <p:spTgt spid="45"/>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8"/>
                                        </p:tgtEl>
                                      </p:cBhvr>
                                    </p:animEffect>
                                    <p:set>
                                      <p:cBhvr>
                                        <p:cTn id="22" dur="1" fill="hold">
                                          <p:stCondLst>
                                            <p:cond delay="499"/>
                                          </p:stCondLst>
                                        </p:cTn>
                                        <p:tgtEl>
                                          <p:spTgt spid="4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hidden"/>
                                      </p:to>
                                    </p:set>
                                  </p:childTnLst>
                                </p:cTn>
                              </p:par>
                              <p:par>
                                <p:cTn id="25" presetID="35" presetClass="path" presetSubtype="0" accel="50000" decel="50000" fill="hold" nodeType="withEffect">
                                  <p:stCondLst>
                                    <p:cond delay="0"/>
                                  </p:stCondLst>
                                  <p:childTnLst>
                                    <p:animMotion origin="layout" path="M -1.38889E-6 -1.48148E-6 L -0.50364 -1.48148E-6 " pathEditMode="relative" rAng="0" ptsTypes="AA">
                                      <p:cBhvr>
                                        <p:cTn id="26" dur="2000" fill="hold"/>
                                        <p:tgtEl>
                                          <p:spTgt spid="59"/>
                                        </p:tgtEl>
                                        <p:attrNameLst>
                                          <p:attrName>ppt_x</p:attrName>
                                          <p:attrName>ppt_y</p:attrName>
                                        </p:attrNameLst>
                                      </p:cBhvr>
                                      <p:rCtr x="-25191" y="0"/>
                                    </p:animMotion>
                                  </p:childTnLst>
                                </p:cTn>
                              </p:par>
                              <p:par>
                                <p:cTn id="27" presetID="8" presetClass="emph" presetSubtype="0" accel="45000" decel="48000" fill="hold" nodeType="withEffect">
                                  <p:stCondLst>
                                    <p:cond delay="0"/>
                                  </p:stCondLst>
                                  <p:childTnLst>
                                    <p:animRot by="480000">
                                      <p:cBhvr>
                                        <p:cTn id="28" dur="2000" fill="hold"/>
                                        <p:tgtEl>
                                          <p:spTgt spid="59"/>
                                        </p:tgtEl>
                                        <p:attrNameLst>
                                          <p:attrName>r</p:attrName>
                                        </p:attrNameLst>
                                      </p:cBhvr>
                                    </p:animRot>
                                  </p:childTnLst>
                                </p:cTn>
                              </p:par>
                              <p:par>
                                <p:cTn id="29" presetID="42" presetClass="path" presetSubtype="0" accel="50000" decel="50000" fill="hold" nodeType="withEffect">
                                  <p:stCondLst>
                                    <p:cond delay="0"/>
                                  </p:stCondLst>
                                  <p:childTnLst>
                                    <p:animMotion origin="layout" path="M 2.5E-6 -4.81481E-6 L -0.44011 0.06528 " pathEditMode="relative" rAng="0" ptsTypes="AA">
                                      <p:cBhvr>
                                        <p:cTn id="30" dur="2000" fill="hold"/>
                                        <p:tgtEl>
                                          <p:spTgt spid="63"/>
                                        </p:tgtEl>
                                        <p:attrNameLst>
                                          <p:attrName>ppt_x</p:attrName>
                                          <p:attrName>ppt_y</p:attrName>
                                        </p:attrNameLst>
                                      </p:cBhvr>
                                      <p:rCtr x="-22014" y="3264"/>
                                    </p:animMotion>
                                  </p:childTnLst>
                                </p:cTn>
                              </p:par>
                              <p:par>
                                <p:cTn id="31" presetID="8" presetClass="emph" presetSubtype="0" accel="40000" decel="48000" fill="hold" nodeType="withEffect">
                                  <p:stCondLst>
                                    <p:cond delay="0"/>
                                  </p:stCondLst>
                                  <p:childTnLst>
                                    <p:animRot by="-180000">
                                      <p:cBhvr>
                                        <p:cTn id="32" dur="2000" fill="hold"/>
                                        <p:tgtEl>
                                          <p:spTgt spid="63"/>
                                        </p:tgtEl>
                                        <p:attrNameLst>
                                          <p:attrName>r</p:attrName>
                                        </p:attrNameLst>
                                      </p:cBhvr>
                                    </p:animRot>
                                  </p:childTnLst>
                                </p:cTn>
                              </p:par>
                              <p:par>
                                <p:cTn id="33" presetID="22" presetClass="exit" presetSubtype="2" fill="hold" nodeType="withEffect">
                                  <p:stCondLst>
                                    <p:cond delay="250"/>
                                  </p:stCondLst>
                                  <p:childTnLst>
                                    <p:animEffect transition="out" filter="wipe(right)">
                                      <p:cBhvr>
                                        <p:cTn id="34" dur="1500"/>
                                        <p:tgtEl>
                                          <p:spTgt spid="38"/>
                                        </p:tgtEl>
                                      </p:cBhvr>
                                    </p:animEffect>
                                    <p:set>
                                      <p:cBhvr>
                                        <p:cTn id="35" dur="1" fill="hold">
                                          <p:stCondLst>
                                            <p:cond delay="1499"/>
                                          </p:stCondLst>
                                        </p:cTn>
                                        <p:tgtEl>
                                          <p:spTgt spid="38"/>
                                        </p:tgtEl>
                                        <p:attrNameLst>
                                          <p:attrName>style.visibility</p:attrName>
                                        </p:attrNameLst>
                                      </p:cBhvr>
                                      <p:to>
                                        <p:strVal val="hidden"/>
                                      </p:to>
                                    </p:set>
                                  </p:childTnLst>
                                </p:cTn>
                              </p:par>
                              <p:par>
                                <p:cTn id="36" presetID="35" presetClass="path" presetSubtype="0" accel="7000" decel="50000" fill="hold" nodeType="withEffect">
                                  <p:stCondLst>
                                    <p:cond delay="500"/>
                                  </p:stCondLst>
                                  <p:childTnLst>
                                    <p:animMotion origin="layout" path="M 3.88889E-6 -1.85185E-6 L -0.31737 -0.07639 " pathEditMode="relative" rAng="0" ptsTypes="AA">
                                      <p:cBhvr>
                                        <p:cTn id="37" dur="1750" fill="hold"/>
                                        <p:tgtEl>
                                          <p:spTgt spid="26"/>
                                        </p:tgtEl>
                                        <p:attrNameLst>
                                          <p:attrName>ppt_x</p:attrName>
                                          <p:attrName>ppt_y</p:attrName>
                                        </p:attrNameLst>
                                      </p:cBhvr>
                                      <p:rCtr x="-15868" y="-3819"/>
                                    </p:animMotion>
                                  </p:childTnLst>
                                </p:cTn>
                              </p:par>
                              <p:par>
                                <p:cTn id="38" presetID="12" presetClass="exit" presetSubtype="1" fill="hold" nodeType="withEffect">
                                  <p:stCondLst>
                                    <p:cond delay="500"/>
                                  </p:stCondLst>
                                  <p:childTnLst>
                                    <p:anim calcmode="lin" valueType="num">
                                      <p:cBhvr additive="base">
                                        <p:cTn id="39" dur="500"/>
                                        <p:tgtEl>
                                          <p:spTgt spid="64"/>
                                        </p:tgtEl>
                                        <p:attrNameLst>
                                          <p:attrName>ppt_y</p:attrName>
                                        </p:attrNameLst>
                                      </p:cBhvr>
                                      <p:tavLst>
                                        <p:tav tm="0">
                                          <p:val>
                                            <p:strVal val="#ppt_y"/>
                                          </p:val>
                                        </p:tav>
                                        <p:tav tm="100000">
                                          <p:val>
                                            <p:strVal val="#ppt_y-#ppt_h*1.125000"/>
                                          </p:val>
                                        </p:tav>
                                      </p:tavLst>
                                    </p:anim>
                                    <p:animEffect transition="out" filter="wipe(up)">
                                      <p:cBhvr>
                                        <p:cTn id="40" dur="500"/>
                                        <p:tgtEl>
                                          <p:spTgt spid="64"/>
                                        </p:tgtEl>
                                      </p:cBhvr>
                                    </p:animEffect>
                                    <p:set>
                                      <p:cBhvr>
                                        <p:cTn id="41" dur="1" fill="hold">
                                          <p:stCondLst>
                                            <p:cond delay="499"/>
                                          </p:stCondLst>
                                        </p:cTn>
                                        <p:tgtEl>
                                          <p:spTgt spid="64"/>
                                        </p:tgtEl>
                                        <p:attrNameLst>
                                          <p:attrName>style.visibility</p:attrName>
                                        </p:attrNameLst>
                                      </p:cBhvr>
                                      <p:to>
                                        <p:strVal val="hidden"/>
                                      </p:to>
                                    </p:set>
                                  </p:childTnLst>
                                </p:cTn>
                              </p:par>
                              <p:par>
                                <p:cTn id="42" presetID="12" presetClass="entr" presetSubtype="1" fill="hold" nodeType="withEffect">
                                  <p:stCondLst>
                                    <p:cond delay="1000"/>
                                  </p:stCondLst>
                                  <p:childTnLst>
                                    <p:set>
                                      <p:cBhvr>
                                        <p:cTn id="43" dur="1" fill="hold">
                                          <p:stCondLst>
                                            <p:cond delay="0"/>
                                          </p:stCondLst>
                                        </p:cTn>
                                        <p:tgtEl>
                                          <p:spTgt spid="65"/>
                                        </p:tgtEl>
                                        <p:attrNameLst>
                                          <p:attrName>style.visibility</p:attrName>
                                        </p:attrNameLst>
                                      </p:cBhvr>
                                      <p:to>
                                        <p:strVal val="visible"/>
                                      </p:to>
                                    </p:set>
                                    <p:anim calcmode="lin" valueType="num">
                                      <p:cBhvr additive="base">
                                        <p:cTn id="44" dur="500"/>
                                        <p:tgtEl>
                                          <p:spTgt spid="65"/>
                                        </p:tgtEl>
                                        <p:attrNameLst>
                                          <p:attrName>ppt_y</p:attrName>
                                        </p:attrNameLst>
                                      </p:cBhvr>
                                      <p:tavLst>
                                        <p:tav tm="0">
                                          <p:val>
                                            <p:strVal val="#ppt_y-#ppt_h*1.125000"/>
                                          </p:val>
                                        </p:tav>
                                        <p:tav tm="100000">
                                          <p:val>
                                            <p:strVal val="#ppt_y"/>
                                          </p:val>
                                        </p:tav>
                                      </p:tavLst>
                                    </p:anim>
                                    <p:animEffect transition="in" filter="wipe(down)">
                                      <p:cBhvr>
                                        <p:cTn id="45" dur="500"/>
                                        <p:tgtEl>
                                          <p:spTgt spid="65"/>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2" fill="hold" nodeType="click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additive="base">
                                        <p:cTn id="50" dur="500"/>
                                        <p:tgtEl>
                                          <p:spTgt spid="68"/>
                                        </p:tgtEl>
                                        <p:attrNameLst>
                                          <p:attrName>ppt_x</p:attrName>
                                        </p:attrNameLst>
                                      </p:cBhvr>
                                      <p:tavLst>
                                        <p:tav tm="0">
                                          <p:val>
                                            <p:strVal val="#ppt_x+#ppt_w*1.125000"/>
                                          </p:val>
                                        </p:tav>
                                        <p:tav tm="100000">
                                          <p:val>
                                            <p:strVal val="#ppt_x"/>
                                          </p:val>
                                        </p:tav>
                                      </p:tavLst>
                                    </p:anim>
                                    <p:animEffect transition="in" filter="wipe(left)">
                                      <p:cBhvr>
                                        <p:cTn id="51" dur="500"/>
                                        <p:tgtEl>
                                          <p:spTgt spid="68"/>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71"/>
                                        </p:tgtEl>
                                        <p:attrNameLst>
                                          <p:attrName>style.visibility</p:attrName>
                                        </p:attrNameLst>
                                      </p:cBhvr>
                                      <p:to>
                                        <p:strVal val="visible"/>
                                      </p:to>
                                    </p:set>
                                    <p:anim calcmode="lin" valueType="num">
                                      <p:cBhvr additive="base">
                                        <p:cTn id="56" dur="500"/>
                                        <p:tgtEl>
                                          <p:spTgt spid="71"/>
                                        </p:tgtEl>
                                        <p:attrNameLst>
                                          <p:attrName>ppt_x</p:attrName>
                                        </p:attrNameLst>
                                      </p:cBhvr>
                                      <p:tavLst>
                                        <p:tav tm="0">
                                          <p:val>
                                            <p:strVal val="#ppt_x-#ppt_w*1.125000"/>
                                          </p:val>
                                        </p:tav>
                                        <p:tav tm="100000">
                                          <p:val>
                                            <p:strVal val="#ppt_x"/>
                                          </p:val>
                                        </p:tav>
                                      </p:tavLst>
                                    </p:anim>
                                    <p:animEffect transition="in" filter="wipe(right)">
                                      <p:cBhvr>
                                        <p:cTn id="57"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9"/>
                    </p:tgtEl>
                  </p:cond>
                </p:stCondLst>
                <p:endSync evt="end" delay="0">
                  <p:rtn val="all"/>
                </p:endSync>
                <p:childTnLst>
                  <p:par>
                    <p:cTn id="59" fill="hold">
                      <p:stCondLst>
                        <p:cond delay="0"/>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500"/>
                                        <p:tgtEl>
                                          <p:spTgt spid="45"/>
                                        </p:tgtEl>
                                      </p:cBhvr>
                                    </p:animEffect>
                                  </p:childTnLst>
                                </p:cTn>
                              </p:par>
                              <p:par>
                                <p:cTn id="64" presetID="10" presetClass="entr" presetSubtype="0" fill="hold" nodeType="with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fade">
                                      <p:cBhvr>
                                        <p:cTn id="66" dur="500"/>
                                        <p:tgtEl>
                                          <p:spTgt spid="48"/>
                                        </p:tgtEl>
                                      </p:cBhvr>
                                    </p:animEffect>
                                  </p:childTnLst>
                                </p:cTn>
                              </p:par>
                            </p:childTnLst>
                          </p:cTn>
                        </p:par>
                      </p:childTnLst>
                    </p:cTn>
                  </p:par>
                </p:childTnLst>
              </p:cTn>
              <p:nextCondLst>
                <p:cond evt="onClick" delay="0">
                  <p:tgtEl>
                    <p:spTgt spid="49"/>
                  </p:tgtEl>
                </p:cond>
              </p:nextCondLst>
            </p:seq>
            <p:seq concurrent="1" nextAc="seek">
              <p:cTn id="67" restart="whenNotActive" fill="hold" evtFilter="cancelBubble" nodeType="interactiveSeq">
                <p:stCondLst>
                  <p:cond evt="onClick" delay="0">
                    <p:tgtEl>
                      <p:spTgt spid="45"/>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45"/>
                                        </p:tgtEl>
                                      </p:cBhvr>
                                    </p:animEffect>
                                    <p:set>
                                      <p:cBhvr>
                                        <p:cTn id="72" dur="1" fill="hold">
                                          <p:stCondLst>
                                            <p:cond delay="499"/>
                                          </p:stCondLst>
                                        </p:cTn>
                                        <p:tgtEl>
                                          <p:spTgt spid="45"/>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48"/>
                                        </p:tgtEl>
                                      </p:cBhvr>
                                    </p:animEffect>
                                    <p:set>
                                      <p:cBhvr>
                                        <p:cTn id="75"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bldLst>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cartoon of a library&#10;&#10;Description automatically generated">
            <a:extLst>
              <a:ext uri="{FF2B5EF4-FFF2-40B4-BE49-F238E27FC236}">
                <a16:creationId xmlns:a16="http://schemas.microsoft.com/office/drawing/2014/main" id="{7A017EFF-76A0-F7B8-B33D-A650EEC3995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741" r="-6676" b="17538"/>
          <a:stretch/>
        </p:blipFill>
        <p:spPr>
          <a:xfrm>
            <a:off x="509588" y="1255876"/>
            <a:ext cx="8713243" cy="5084054"/>
          </a:xfrm>
          <a:prstGeom prst="rect">
            <a:avLst/>
          </a:prstGeom>
        </p:spPr>
      </p:pic>
      <p:grpSp>
        <p:nvGrpSpPr>
          <p:cNvPr id="52" name="Group 51">
            <a:extLst>
              <a:ext uri="{FF2B5EF4-FFF2-40B4-BE49-F238E27FC236}">
                <a16:creationId xmlns:a16="http://schemas.microsoft.com/office/drawing/2014/main" id="{6470F7D3-76A5-6280-18F0-84596D66D755}"/>
              </a:ext>
            </a:extLst>
          </p:cNvPr>
          <p:cNvGrpSpPr/>
          <p:nvPr/>
        </p:nvGrpSpPr>
        <p:grpSpPr>
          <a:xfrm>
            <a:off x="448898" y="4374206"/>
            <a:ext cx="4172323" cy="1611651"/>
            <a:chOff x="685429" y="3144498"/>
            <a:chExt cx="4172323" cy="1611651"/>
          </a:xfrm>
        </p:grpSpPr>
        <p:sp>
          <p:nvSpPr>
            <p:cNvPr id="51" name="Rectangle: Top Corners Rounded 50">
              <a:extLst>
                <a:ext uri="{FF2B5EF4-FFF2-40B4-BE49-F238E27FC236}">
                  <a16:creationId xmlns:a16="http://schemas.microsoft.com/office/drawing/2014/main" id="{84AAE7EC-7958-C48E-5212-2BBA3A113F19}"/>
                </a:ext>
              </a:extLst>
            </p:cNvPr>
            <p:cNvSpPr/>
            <p:nvPr/>
          </p:nvSpPr>
          <p:spPr>
            <a:xfrm rot="5400000">
              <a:off x="1965765" y="1864162"/>
              <a:ext cx="1611651" cy="4172323"/>
            </a:xfrm>
            <a:prstGeom prst="round2SameRect">
              <a:avLst>
                <a:gd name="adj1" fmla="val 9903"/>
                <a:gd name="adj2" fmla="val 0"/>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363E60AF-42C8-9FD8-7C86-1C4BA8B33E1D}"/>
                </a:ext>
              </a:extLst>
            </p:cNvPr>
            <p:cNvSpPr txBox="1"/>
            <p:nvPr/>
          </p:nvSpPr>
          <p:spPr>
            <a:xfrm>
              <a:off x="773713" y="3209728"/>
              <a:ext cx="3849087" cy="1477328"/>
            </a:xfrm>
            <a:prstGeom prst="rect">
              <a:avLst/>
            </a:prstGeom>
            <a:noFill/>
          </p:spPr>
          <p:txBody>
            <a:bodyPr wrap="square">
              <a:spAutoFit/>
            </a:bodyPr>
            <a:lstStyle/>
            <a:p>
              <a:r>
                <a:rPr lang="en-GB" dirty="0"/>
                <a:t>Instead, they taught themselves all about the study of flight through reading library books and regularly asking the engineer and flight expert, Octave Chanute, for advice. </a:t>
              </a:r>
            </a:p>
          </p:txBody>
        </p:sp>
      </p:grpSp>
      <p:grpSp>
        <p:nvGrpSpPr>
          <p:cNvPr id="56" name="Group 55">
            <a:extLst>
              <a:ext uri="{FF2B5EF4-FFF2-40B4-BE49-F238E27FC236}">
                <a16:creationId xmlns:a16="http://schemas.microsoft.com/office/drawing/2014/main" id="{F3F36CFC-A1E2-7DF1-72BC-3D868C52B04B}"/>
              </a:ext>
            </a:extLst>
          </p:cNvPr>
          <p:cNvGrpSpPr/>
          <p:nvPr/>
        </p:nvGrpSpPr>
        <p:grpSpPr>
          <a:xfrm>
            <a:off x="5019031" y="1184246"/>
            <a:ext cx="3676070" cy="5160993"/>
            <a:chOff x="5240577" y="1184246"/>
            <a:chExt cx="3676070" cy="5160993"/>
          </a:xfrm>
        </p:grpSpPr>
        <p:pic>
          <p:nvPicPr>
            <p:cNvPr id="37" name="Picture 36" descr="A brown rectangular object with black border&#10;&#10;Description automatically generated">
              <a:extLst>
                <a:ext uri="{FF2B5EF4-FFF2-40B4-BE49-F238E27FC236}">
                  <a16:creationId xmlns:a16="http://schemas.microsoft.com/office/drawing/2014/main" id="{19CFAD8B-0F32-430C-1BF4-E715E68AA5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85" t="6313" r="31823" b="6943"/>
            <a:stretch/>
          </p:blipFill>
          <p:spPr>
            <a:xfrm rot="5400000">
              <a:off x="4507122" y="1935713"/>
              <a:ext cx="5155682" cy="3663369"/>
            </a:xfrm>
            <a:prstGeom prst="rect">
              <a:avLst/>
            </a:prstGeom>
          </p:spPr>
        </p:pic>
        <p:sp>
          <p:nvSpPr>
            <p:cNvPr id="38" name="Rectangle 37">
              <a:extLst>
                <a:ext uri="{FF2B5EF4-FFF2-40B4-BE49-F238E27FC236}">
                  <a16:creationId xmlns:a16="http://schemas.microsoft.com/office/drawing/2014/main" id="{2604C316-D697-E115-4C91-7FACC916B511}"/>
                </a:ext>
              </a:extLst>
            </p:cNvPr>
            <p:cNvSpPr/>
            <p:nvPr/>
          </p:nvSpPr>
          <p:spPr>
            <a:xfrm>
              <a:off x="5246928" y="1184246"/>
              <a:ext cx="3669719" cy="5155683"/>
            </a:xfrm>
            <a:prstGeom prst="rect">
              <a:avLst/>
            </a:prstGeom>
            <a:solidFill>
              <a:schemeClr val="bg1">
                <a:alpha val="36000"/>
              </a:schemeClr>
            </a:solidFill>
            <a:ln>
              <a:noFill/>
            </a:ln>
            <a:effectLst>
              <a:outerShdw blurRad="50800" dist="50800" dir="5400000" algn="ctr" rotWithShape="0">
                <a:schemeClr val="bg1">
                  <a:lumMod val="8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a:extLst>
                <a:ext uri="{FF2B5EF4-FFF2-40B4-BE49-F238E27FC236}">
                  <a16:creationId xmlns:a16="http://schemas.microsoft.com/office/drawing/2014/main" id="{D80E7C59-13A2-C212-3188-57EEAD056F50}"/>
                </a:ext>
              </a:extLst>
            </p:cNvPr>
            <p:cNvGrpSpPr/>
            <p:nvPr/>
          </p:nvGrpSpPr>
          <p:grpSpPr>
            <a:xfrm>
              <a:off x="6045866" y="1591477"/>
              <a:ext cx="2291419" cy="2977319"/>
              <a:chOff x="3578629" y="3022857"/>
              <a:chExt cx="1983972" cy="2577843"/>
            </a:xfrm>
          </p:grpSpPr>
          <p:sp>
            <p:nvSpPr>
              <p:cNvPr id="24" name="Rectangle 23">
                <a:extLst>
                  <a:ext uri="{FF2B5EF4-FFF2-40B4-BE49-F238E27FC236}">
                    <a16:creationId xmlns:a16="http://schemas.microsoft.com/office/drawing/2014/main" id="{83E81580-1FEC-F5A7-40AE-496E9BC7EF1B}"/>
                  </a:ext>
                </a:extLst>
              </p:cNvPr>
              <p:cNvSpPr/>
              <p:nvPr/>
            </p:nvSpPr>
            <p:spPr>
              <a:xfrm>
                <a:off x="3578629" y="3022857"/>
                <a:ext cx="1983972" cy="2577843"/>
              </a:xfrm>
              <a:prstGeom prst="rect">
                <a:avLst/>
              </a:prstGeom>
              <a:solidFill>
                <a:srgbClr val="AFDEF9"/>
              </a:solidFill>
              <a:ln w="28575">
                <a:solidFill>
                  <a:schemeClr val="tx1">
                    <a:lumMod val="90000"/>
                    <a:lumOff val="10000"/>
                  </a:schemeClr>
                </a:solidFill>
              </a:ln>
              <a:effectLst>
                <a:outerShdw blurRad="12700" dist="38100" dir="1314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 name="Picture 19" descr="A person with a beard and mustache&#10;&#10;Description automatically generated">
                <a:extLst>
                  <a:ext uri="{FF2B5EF4-FFF2-40B4-BE49-F238E27FC236}">
                    <a16:creationId xmlns:a16="http://schemas.microsoft.com/office/drawing/2014/main" id="{04EC9340-E7E3-2E51-F52C-AFE160BB18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8168" y="3138383"/>
                <a:ext cx="1747663" cy="2355850"/>
              </a:xfrm>
              <a:prstGeom prst="rect">
                <a:avLst/>
              </a:prstGeom>
              <a:ln w="28575">
                <a:solidFill>
                  <a:schemeClr val="tx1">
                    <a:lumMod val="90000"/>
                    <a:lumOff val="10000"/>
                  </a:schemeClr>
                </a:solidFill>
              </a:ln>
              <a:effectLst>
                <a:outerShdw blurRad="12700" dist="38100" dir="13560000" algn="ctr" rotWithShape="0">
                  <a:srgbClr val="000000">
                    <a:alpha val="25000"/>
                  </a:srgbClr>
                </a:outerShdw>
              </a:effectLst>
            </p:spPr>
          </p:pic>
        </p:grpSp>
        <p:sp>
          <p:nvSpPr>
            <p:cNvPr id="42" name="Rectangle 41">
              <a:extLst>
                <a:ext uri="{FF2B5EF4-FFF2-40B4-BE49-F238E27FC236}">
                  <a16:creationId xmlns:a16="http://schemas.microsoft.com/office/drawing/2014/main" id="{D9AEC039-9920-BAB6-1DB5-F33F9D6F0DD2}"/>
                </a:ext>
              </a:extLst>
            </p:cNvPr>
            <p:cNvSpPr/>
            <p:nvPr/>
          </p:nvSpPr>
          <p:spPr>
            <a:xfrm>
              <a:off x="5253278" y="5105400"/>
              <a:ext cx="2024301" cy="563044"/>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77ACF4C2-FCED-0D1F-0F2C-D88C7F0F71EF}"/>
                </a:ext>
              </a:extLst>
            </p:cNvPr>
            <p:cNvSpPr/>
            <p:nvPr/>
          </p:nvSpPr>
          <p:spPr>
            <a:xfrm>
              <a:off x="7325112" y="5273615"/>
              <a:ext cx="1577830" cy="563044"/>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descr="A cartoon of a child holding a book in front of a bookcase&#10;&#10;Description automatically generated">
              <a:extLst>
                <a:ext uri="{FF2B5EF4-FFF2-40B4-BE49-F238E27FC236}">
                  <a16:creationId xmlns:a16="http://schemas.microsoft.com/office/drawing/2014/main" id="{BAFC8EB6-45E5-30C9-7005-1FF446EE0F4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9119" b="65448"/>
            <a:stretch/>
          </p:blipFill>
          <p:spPr>
            <a:xfrm>
              <a:off x="5240577" y="5180032"/>
              <a:ext cx="2112371" cy="1165207"/>
            </a:xfrm>
            <a:prstGeom prst="rect">
              <a:avLst/>
            </a:prstGeom>
          </p:spPr>
        </p:pic>
        <p:pic>
          <p:nvPicPr>
            <p:cNvPr id="34" name="Picture 33" descr="A shelf with many books&#10;&#10;Description automatically generated">
              <a:extLst>
                <a:ext uri="{FF2B5EF4-FFF2-40B4-BE49-F238E27FC236}">
                  <a16:creationId xmlns:a16="http://schemas.microsoft.com/office/drawing/2014/main" id="{7A7A1974-87F2-68AD-BEE7-D67714BFA744}"/>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r="23277" b="69022"/>
            <a:stretch/>
          </p:blipFill>
          <p:spPr>
            <a:xfrm>
              <a:off x="7325111" y="5328080"/>
              <a:ext cx="1577830" cy="1017159"/>
            </a:xfrm>
            <a:prstGeom prst="rect">
              <a:avLst/>
            </a:prstGeom>
          </p:spPr>
        </p:pic>
        <p:sp>
          <p:nvSpPr>
            <p:cNvPr id="44" name="Rectangle: Rounded Corners 43">
              <a:extLst>
                <a:ext uri="{FF2B5EF4-FFF2-40B4-BE49-F238E27FC236}">
                  <a16:creationId xmlns:a16="http://schemas.microsoft.com/office/drawing/2014/main" id="{300BE76B-A608-A177-F014-969FDCA82292}"/>
                </a:ext>
              </a:extLst>
            </p:cNvPr>
            <p:cNvSpPr/>
            <p:nvPr/>
          </p:nvSpPr>
          <p:spPr>
            <a:xfrm rot="5400000">
              <a:off x="6909155" y="3471210"/>
              <a:ext cx="563043" cy="2112371"/>
            </a:xfrm>
            <a:prstGeom prst="roundRect">
              <a:avLst>
                <a:gd name="adj" fmla="val 18157"/>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Connector 39">
              <a:extLst>
                <a:ext uri="{FF2B5EF4-FFF2-40B4-BE49-F238E27FC236}">
                  <a16:creationId xmlns:a16="http://schemas.microsoft.com/office/drawing/2014/main" id="{F25C521D-0003-63D2-99F0-9D6F71776FBB}"/>
                </a:ext>
              </a:extLst>
            </p:cNvPr>
            <p:cNvCxnSpPr>
              <a:cxnSpLocks/>
            </p:cNvCxnSpPr>
            <p:nvPr/>
          </p:nvCxnSpPr>
          <p:spPr>
            <a:xfrm>
              <a:off x="5246926" y="1184246"/>
              <a:ext cx="0" cy="5155683"/>
            </a:xfrm>
            <a:prstGeom prst="line">
              <a:avLst/>
            </a:prstGeom>
            <a:ln w="57150">
              <a:solidFill>
                <a:srgbClr val="8C368C"/>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ECAEA335-010A-D773-1983-50501EED0581}"/>
                </a:ext>
              </a:extLst>
            </p:cNvPr>
            <p:cNvSpPr txBox="1"/>
            <p:nvPr/>
          </p:nvSpPr>
          <p:spPr>
            <a:xfrm>
              <a:off x="6134490" y="4342048"/>
              <a:ext cx="2112384" cy="369332"/>
            </a:xfrm>
            <a:prstGeom prst="rect">
              <a:avLst/>
            </a:prstGeom>
            <a:noFill/>
          </p:spPr>
          <p:txBody>
            <a:bodyPr wrap="square">
              <a:spAutoFit/>
            </a:bodyPr>
            <a:lstStyle/>
            <a:p>
              <a:pPr algn="ctr"/>
              <a:r>
                <a:rPr lang="en-GB" sz="1800" b="1" dirty="0">
                  <a:solidFill>
                    <a:schemeClr val="dk1"/>
                  </a:solidFill>
                </a:rPr>
                <a:t>Octave Chanute</a:t>
              </a:r>
              <a:endParaRPr lang="en-GB" dirty="0"/>
            </a:p>
          </p:txBody>
        </p:sp>
      </p:grpSp>
      <p:sp>
        <p:nvSpPr>
          <p:cNvPr id="2" name="Flowchart: Document 18">
            <a:extLst>
              <a:ext uri="{FF2B5EF4-FFF2-40B4-BE49-F238E27FC236}">
                <a16:creationId xmlns:a16="http://schemas.microsoft.com/office/drawing/2014/main" id="{2ADF7F53-9914-BD45-2947-696A3BEA7495}"/>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8DD46F06-D485-6220-B80F-F70F875F0B0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Learning to Fly</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24C97AA3-1BBE-1B4D-099A-39E9C3BFE743}"/>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Learning to Fly</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75061401-62D6-6390-BB8C-4D34661EA01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D1597291-337B-21E2-1247-A7EAB52C443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14" name="Group 13">
            <a:extLst>
              <a:ext uri="{FF2B5EF4-FFF2-40B4-BE49-F238E27FC236}">
                <a16:creationId xmlns:a16="http://schemas.microsoft.com/office/drawing/2014/main" id="{FA19C551-2FC9-623D-3A3A-7CB6F3A36FC8}"/>
              </a:ext>
            </a:extLst>
          </p:cNvPr>
          <p:cNvGrpSpPr/>
          <p:nvPr/>
        </p:nvGrpSpPr>
        <p:grpSpPr>
          <a:xfrm>
            <a:off x="460150" y="1744278"/>
            <a:ext cx="3407000" cy="1032156"/>
            <a:chOff x="460150" y="1634844"/>
            <a:chExt cx="3407000" cy="1032156"/>
          </a:xfrm>
        </p:grpSpPr>
        <p:sp>
          <p:nvSpPr>
            <p:cNvPr id="13" name="Rectangle: Top Corners Rounded 12">
              <a:extLst>
                <a:ext uri="{FF2B5EF4-FFF2-40B4-BE49-F238E27FC236}">
                  <a16:creationId xmlns:a16="http://schemas.microsoft.com/office/drawing/2014/main" id="{A6FB74E3-9554-2A0D-9488-87373D579715}"/>
                </a:ext>
              </a:extLst>
            </p:cNvPr>
            <p:cNvSpPr/>
            <p:nvPr/>
          </p:nvSpPr>
          <p:spPr>
            <a:xfrm rot="5400000">
              <a:off x="1647572" y="447422"/>
              <a:ext cx="1032156" cy="3407000"/>
            </a:xfrm>
            <a:prstGeom prst="round2SameRect">
              <a:avLst>
                <a:gd name="adj1" fmla="val 9903"/>
                <a:gd name="adj2" fmla="val 0"/>
              </a:avLst>
            </a:prstGeom>
            <a:solidFill>
              <a:srgbClr val="8C368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F77EECD-C6DA-2429-01CA-781C44E90ECF}"/>
                </a:ext>
              </a:extLst>
            </p:cNvPr>
            <p:cNvSpPr txBox="1"/>
            <p:nvPr/>
          </p:nvSpPr>
          <p:spPr>
            <a:xfrm>
              <a:off x="599030" y="1686873"/>
              <a:ext cx="3173370" cy="923330"/>
            </a:xfrm>
            <a:prstGeom prst="rect">
              <a:avLst/>
            </a:prstGeom>
            <a:noFill/>
          </p:spPr>
          <p:txBody>
            <a:bodyPr wrap="square">
              <a:spAutoFit/>
            </a:bodyPr>
            <a:lstStyle/>
            <a:p>
              <a:r>
                <a:rPr lang="en-GB" dirty="0">
                  <a:solidFill>
                    <a:schemeClr val="bg1"/>
                  </a:solidFill>
                </a:rPr>
                <a:t>The Wright brothers were the only members of their family to not go to college. </a:t>
              </a:r>
            </a:p>
          </p:txBody>
        </p:sp>
      </p:grpSp>
      <p:pic>
        <p:nvPicPr>
          <p:cNvPr id="6" name="Picture 5" descr="A blue and white border with a white background&#10;&#10;Description automatically generated">
            <a:extLst>
              <a:ext uri="{FF2B5EF4-FFF2-40B4-BE49-F238E27FC236}">
                <a16:creationId xmlns:a16="http://schemas.microsoft.com/office/drawing/2014/main" id="{E3238738-1998-EC06-4738-D670A340B6E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
        <p:nvSpPr>
          <p:cNvPr id="59" name="Freeform: Shape 58">
            <a:extLst>
              <a:ext uri="{FF2B5EF4-FFF2-40B4-BE49-F238E27FC236}">
                <a16:creationId xmlns:a16="http://schemas.microsoft.com/office/drawing/2014/main" id="{CBDAF975-CFCB-2469-89F6-7156BA10394C}"/>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60" name="Freeform: Shape 59">
            <a:extLst>
              <a:ext uri="{FF2B5EF4-FFF2-40B4-BE49-F238E27FC236}">
                <a16:creationId xmlns:a16="http://schemas.microsoft.com/office/drawing/2014/main" id="{AA7D3791-019C-88FA-D2D5-A40385028A43}"/>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180565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left)">
                                      <p:cBhvr>
                                        <p:cTn id="8" dur="500"/>
                                        <p:tgtEl>
                                          <p:spTgt spid="56"/>
                                        </p:tgtEl>
                                      </p:cBhvr>
                                    </p:animEffect>
                                  </p:childTnLst>
                                </p:cTn>
                              </p:par>
                              <p:par>
                                <p:cTn id="9" presetID="12" presetClass="entr" presetSubtype="8"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500"/>
                                        <p:tgtEl>
                                          <p:spTgt spid="52"/>
                                        </p:tgtEl>
                                        <p:attrNameLst>
                                          <p:attrName>ppt_x</p:attrName>
                                        </p:attrNameLst>
                                      </p:cBhvr>
                                      <p:tavLst>
                                        <p:tav tm="0">
                                          <p:val>
                                            <p:strVal val="#ppt_x-#ppt_w*1.125000"/>
                                          </p:val>
                                        </p:tav>
                                        <p:tav tm="100000">
                                          <p:val>
                                            <p:strVal val="#ppt_x"/>
                                          </p:val>
                                        </p:tav>
                                      </p:tavLst>
                                    </p:anim>
                                    <p:animEffect transition="in" filter="wipe(right)">
                                      <p:cBhvr>
                                        <p:cTn id="1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blue sky with clouds&#10;&#10;Description automatically generated">
            <a:extLst>
              <a:ext uri="{FF2B5EF4-FFF2-40B4-BE49-F238E27FC236}">
                <a16:creationId xmlns:a16="http://schemas.microsoft.com/office/drawing/2014/main" id="{9A792AA5-0544-C67C-C40F-36707B4533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495"/>
          <a:stretch/>
        </p:blipFill>
        <p:spPr>
          <a:xfrm>
            <a:off x="503238" y="677115"/>
            <a:ext cx="8137518" cy="5668123"/>
          </a:xfrm>
          <a:prstGeom prst="rect">
            <a:avLst/>
          </a:prstGeom>
        </p:spPr>
      </p:pic>
      <p:sp>
        <p:nvSpPr>
          <p:cNvPr id="20" name="Rectangle 19">
            <a:extLst>
              <a:ext uri="{FF2B5EF4-FFF2-40B4-BE49-F238E27FC236}">
                <a16:creationId xmlns:a16="http://schemas.microsoft.com/office/drawing/2014/main" id="{FC5B6AB9-18AC-518A-67C9-C38181E796D3}"/>
              </a:ext>
            </a:extLst>
          </p:cNvPr>
          <p:cNvSpPr/>
          <p:nvPr/>
        </p:nvSpPr>
        <p:spPr>
          <a:xfrm rot="20412297">
            <a:off x="2108698" y="1669051"/>
            <a:ext cx="7079301" cy="1424260"/>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9301" h="1424260">
                <a:moveTo>
                  <a:pt x="0" y="1133854"/>
                </a:moveTo>
                <a:lnTo>
                  <a:pt x="6841196" y="0"/>
                </a:lnTo>
                <a:lnTo>
                  <a:pt x="7079301" y="1424260"/>
                </a:lnTo>
                <a:lnTo>
                  <a:pt x="6801" y="1260081"/>
                </a:lnTo>
                <a:lnTo>
                  <a:pt x="0" y="1133854"/>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19">
            <a:extLst>
              <a:ext uri="{FF2B5EF4-FFF2-40B4-BE49-F238E27FC236}">
                <a16:creationId xmlns:a16="http://schemas.microsoft.com/office/drawing/2014/main" id="{6CCD7E54-82E9-8347-10C0-C1AA9D55FB40}"/>
              </a:ext>
            </a:extLst>
          </p:cNvPr>
          <p:cNvSpPr/>
          <p:nvPr/>
        </p:nvSpPr>
        <p:spPr>
          <a:xfrm rot="8101999">
            <a:off x="-3539835" y="6528363"/>
            <a:ext cx="7079301" cy="1424260"/>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9301" h="1424260">
                <a:moveTo>
                  <a:pt x="0" y="1133854"/>
                </a:moveTo>
                <a:lnTo>
                  <a:pt x="6841196" y="0"/>
                </a:lnTo>
                <a:lnTo>
                  <a:pt x="7079301" y="1424260"/>
                </a:lnTo>
                <a:lnTo>
                  <a:pt x="6801" y="1260081"/>
                </a:lnTo>
                <a:lnTo>
                  <a:pt x="0" y="1133854"/>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19">
            <a:extLst>
              <a:ext uri="{FF2B5EF4-FFF2-40B4-BE49-F238E27FC236}">
                <a16:creationId xmlns:a16="http://schemas.microsoft.com/office/drawing/2014/main" id="{48DE5CB0-8F2F-414F-CF51-B521D63B9268}"/>
              </a:ext>
            </a:extLst>
          </p:cNvPr>
          <p:cNvSpPr/>
          <p:nvPr/>
        </p:nvSpPr>
        <p:spPr>
          <a:xfrm rot="21282781">
            <a:off x="2448123" y="2539584"/>
            <a:ext cx="6898272" cy="1360022"/>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 name="connsiteX0" fmla="*/ 0 w 7079301"/>
              <a:gd name="connsiteY0" fmla="*/ 1233795 h 1524201"/>
              <a:gd name="connsiteX1" fmla="*/ 6898272 w 7079301"/>
              <a:gd name="connsiteY1" fmla="*/ 0 h 1524201"/>
              <a:gd name="connsiteX2" fmla="*/ 7079301 w 7079301"/>
              <a:gd name="connsiteY2" fmla="*/ 1524201 h 1524201"/>
              <a:gd name="connsiteX3" fmla="*/ 6801 w 7079301"/>
              <a:gd name="connsiteY3" fmla="*/ 1360022 h 1524201"/>
              <a:gd name="connsiteX4" fmla="*/ 0 w 7079301"/>
              <a:gd name="connsiteY4" fmla="*/ 1233795 h 1524201"/>
              <a:gd name="connsiteX0" fmla="*/ 0 w 6898272"/>
              <a:gd name="connsiteY0" fmla="*/ 1233795 h 1360022"/>
              <a:gd name="connsiteX1" fmla="*/ 6898272 w 6898272"/>
              <a:gd name="connsiteY1" fmla="*/ 0 h 1360022"/>
              <a:gd name="connsiteX2" fmla="*/ 6879194 w 6898272"/>
              <a:gd name="connsiteY2" fmla="*/ 482154 h 1360022"/>
              <a:gd name="connsiteX3" fmla="*/ 6801 w 6898272"/>
              <a:gd name="connsiteY3" fmla="*/ 1360022 h 1360022"/>
              <a:gd name="connsiteX4" fmla="*/ 0 w 6898272"/>
              <a:gd name="connsiteY4" fmla="*/ 1233795 h 1360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8272" h="1360022">
                <a:moveTo>
                  <a:pt x="0" y="1233795"/>
                </a:moveTo>
                <a:lnTo>
                  <a:pt x="6898272" y="0"/>
                </a:lnTo>
                <a:lnTo>
                  <a:pt x="6879194" y="482154"/>
                </a:lnTo>
                <a:lnTo>
                  <a:pt x="6801" y="1360022"/>
                </a:lnTo>
                <a:lnTo>
                  <a:pt x="0" y="1233795"/>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blue sky with clouds&#10;&#10;Description automatically generated">
            <a:extLst>
              <a:ext uri="{FF2B5EF4-FFF2-40B4-BE49-F238E27FC236}">
                <a16:creationId xmlns:a16="http://schemas.microsoft.com/office/drawing/2014/main" id="{EC1F0A6F-50B9-17E7-09D4-4F9937B26161}"/>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b="1495"/>
          <a:stretch/>
        </p:blipFill>
        <p:spPr>
          <a:xfrm>
            <a:off x="503238" y="677115"/>
            <a:ext cx="8137518" cy="5668123"/>
          </a:xfrm>
          <a:prstGeom prst="rect">
            <a:avLst/>
          </a:prstGeom>
        </p:spPr>
      </p:pic>
      <p:sp>
        <p:nvSpPr>
          <p:cNvPr id="2" name="Flowchart: Document 18">
            <a:extLst>
              <a:ext uri="{FF2B5EF4-FFF2-40B4-BE49-F238E27FC236}">
                <a16:creationId xmlns:a16="http://schemas.microsoft.com/office/drawing/2014/main" id="{9A5411DB-0C63-EF2F-B3C6-02922DEACF12}"/>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2479BDCD-97DB-E011-46BE-87D2441425D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Improving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C9EDF9C6-4135-0F60-0F33-9CE4A3FEE63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Improving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4A157777-5F1E-D207-EF15-54969B6373E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16" name="Group 15">
            <a:extLst>
              <a:ext uri="{FF2B5EF4-FFF2-40B4-BE49-F238E27FC236}">
                <a16:creationId xmlns:a16="http://schemas.microsoft.com/office/drawing/2014/main" id="{0AF1A173-E752-0F8D-B729-6AF3C0FDBED9}"/>
              </a:ext>
            </a:extLst>
          </p:cNvPr>
          <p:cNvGrpSpPr/>
          <p:nvPr/>
        </p:nvGrpSpPr>
        <p:grpSpPr>
          <a:xfrm>
            <a:off x="1706929" y="3608132"/>
            <a:ext cx="1036271" cy="1036271"/>
            <a:chOff x="6187488" y="3619549"/>
            <a:chExt cx="1036271" cy="1036271"/>
          </a:xfrm>
        </p:grpSpPr>
        <p:sp>
          <p:nvSpPr>
            <p:cNvPr id="12" name="Oval 11">
              <a:extLst>
                <a:ext uri="{FF2B5EF4-FFF2-40B4-BE49-F238E27FC236}">
                  <a16:creationId xmlns:a16="http://schemas.microsoft.com/office/drawing/2014/main" id="{C18C97B0-854C-FA2A-D000-943D60DE95AF}"/>
                </a:ext>
              </a:extLst>
            </p:cNvPr>
            <p:cNvSpPr/>
            <p:nvPr/>
          </p:nvSpPr>
          <p:spPr>
            <a:xfrm>
              <a:off x="6286523" y="3718584"/>
              <a:ext cx="838200" cy="838200"/>
            </a:xfrm>
            <a:prstGeom prst="ellipse">
              <a:avLst/>
            </a:prstGeom>
            <a:solidFill>
              <a:srgbClr val="FFE76B"/>
            </a:solidFill>
            <a:ln>
              <a:noFill/>
            </a:ln>
            <a:effectLst>
              <a:glow rad="228600">
                <a:schemeClr val="accent1">
                  <a:alpha val="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59F0E79-69D5-2F97-C01C-3EBF7D091832}"/>
                </a:ext>
              </a:extLst>
            </p:cNvPr>
            <p:cNvSpPr/>
            <p:nvPr/>
          </p:nvSpPr>
          <p:spPr>
            <a:xfrm>
              <a:off x="6187488" y="3619549"/>
              <a:ext cx="1036271" cy="1036271"/>
            </a:xfrm>
            <a:prstGeom prst="ellipse">
              <a:avLst/>
            </a:prstGeom>
            <a:solidFill>
              <a:srgbClr val="FFE76B">
                <a:alpha val="26000"/>
              </a:srgbClr>
            </a:solidFill>
            <a:ln>
              <a:noFill/>
            </a:ln>
            <a:effectLst>
              <a:glow rad="228600">
                <a:schemeClr val="accent1">
                  <a:alpha val="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a:extLst>
              <a:ext uri="{FF2B5EF4-FFF2-40B4-BE49-F238E27FC236}">
                <a16:creationId xmlns:a16="http://schemas.microsoft.com/office/drawing/2014/main" id="{0B6A6F8A-7257-5ABE-F091-34665219E79B}"/>
              </a:ext>
            </a:extLst>
          </p:cNvPr>
          <p:cNvGrpSpPr/>
          <p:nvPr/>
        </p:nvGrpSpPr>
        <p:grpSpPr>
          <a:xfrm>
            <a:off x="732143" y="4357505"/>
            <a:ext cx="5335281" cy="1376548"/>
            <a:chOff x="732143" y="4357505"/>
            <a:chExt cx="5335281" cy="1376548"/>
          </a:xfrm>
        </p:grpSpPr>
        <p:sp>
          <p:nvSpPr>
            <p:cNvPr id="30" name="Rectangle: Top Corners Rounded 29">
              <a:extLst>
                <a:ext uri="{FF2B5EF4-FFF2-40B4-BE49-F238E27FC236}">
                  <a16:creationId xmlns:a16="http://schemas.microsoft.com/office/drawing/2014/main" id="{258ED4C0-CCC1-F65A-99E0-5B66A2038999}"/>
                </a:ext>
              </a:extLst>
            </p:cNvPr>
            <p:cNvSpPr/>
            <p:nvPr/>
          </p:nvSpPr>
          <p:spPr>
            <a:xfrm rot="16200000">
              <a:off x="2711510" y="2378138"/>
              <a:ext cx="1376548" cy="5335281"/>
            </a:xfrm>
            <a:prstGeom prst="round2SameRect">
              <a:avLst>
                <a:gd name="adj1" fmla="val 11332"/>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838DD8E2-37A1-F37E-560D-9B4248956084}"/>
                </a:ext>
              </a:extLst>
            </p:cNvPr>
            <p:cNvSpPr txBox="1"/>
            <p:nvPr/>
          </p:nvSpPr>
          <p:spPr>
            <a:xfrm>
              <a:off x="826688" y="4444251"/>
              <a:ext cx="3554812" cy="1200329"/>
            </a:xfrm>
            <a:prstGeom prst="rect">
              <a:avLst/>
            </a:prstGeom>
            <a:noFill/>
          </p:spPr>
          <p:txBody>
            <a:bodyPr wrap="square">
              <a:spAutoFit/>
            </a:bodyPr>
            <a:lstStyle/>
            <a:p>
              <a:r>
                <a:rPr lang="en-GB" dirty="0"/>
                <a:t>However, the Wright Brothers knew that to make human flight more successful, they needed to improve the design. </a:t>
              </a:r>
            </a:p>
          </p:txBody>
        </p:sp>
      </p:grpSp>
      <p:pic>
        <p:nvPicPr>
          <p:cNvPr id="9" name="Picture 8" descr="A pixel art of a plane&#10;&#10;Description automatically generated">
            <a:extLst>
              <a:ext uri="{FF2B5EF4-FFF2-40B4-BE49-F238E27FC236}">
                <a16:creationId xmlns:a16="http://schemas.microsoft.com/office/drawing/2014/main" id="{67DACCA0-503F-1F99-1620-EB5037EA9E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90287">
            <a:off x="-1842156" y="7371614"/>
            <a:ext cx="7765115" cy="326300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9726CBCD-13EA-56DD-5313-7AE6194716B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18" name="Picture 17" descr="A blue and white border with a white background&#10;&#10;Description automatically generated">
            <a:extLst>
              <a:ext uri="{FF2B5EF4-FFF2-40B4-BE49-F238E27FC236}">
                <a16:creationId xmlns:a16="http://schemas.microsoft.com/office/drawing/2014/main" id="{DBF1519C-A02A-8D8A-98C1-0227871195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grpSp>
        <p:nvGrpSpPr>
          <p:cNvPr id="23" name="Group 22">
            <a:extLst>
              <a:ext uri="{FF2B5EF4-FFF2-40B4-BE49-F238E27FC236}">
                <a16:creationId xmlns:a16="http://schemas.microsoft.com/office/drawing/2014/main" id="{D19ABCDE-1B63-C370-54DD-E79328EE3309}"/>
              </a:ext>
            </a:extLst>
          </p:cNvPr>
          <p:cNvGrpSpPr/>
          <p:nvPr/>
        </p:nvGrpSpPr>
        <p:grpSpPr>
          <a:xfrm>
            <a:off x="4066612" y="1760418"/>
            <a:ext cx="4748758" cy="1331650"/>
            <a:chOff x="460150" y="1634844"/>
            <a:chExt cx="4748758" cy="1331650"/>
          </a:xfrm>
        </p:grpSpPr>
        <p:sp>
          <p:nvSpPr>
            <p:cNvPr id="24" name="Rectangle: Top Corners Rounded 23">
              <a:extLst>
                <a:ext uri="{FF2B5EF4-FFF2-40B4-BE49-F238E27FC236}">
                  <a16:creationId xmlns:a16="http://schemas.microsoft.com/office/drawing/2014/main" id="{16F37307-DEAD-5ED0-AA43-4941C024501A}"/>
                </a:ext>
              </a:extLst>
            </p:cNvPr>
            <p:cNvSpPr/>
            <p:nvPr/>
          </p:nvSpPr>
          <p:spPr>
            <a:xfrm rot="16200000">
              <a:off x="2168704" y="-73710"/>
              <a:ext cx="1331650" cy="4748758"/>
            </a:xfrm>
            <a:prstGeom prst="round2SameRect">
              <a:avLst>
                <a:gd name="adj1" fmla="val 1347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3D5DC61D-EC92-963D-4FE4-629BF0308516}"/>
                </a:ext>
              </a:extLst>
            </p:cNvPr>
            <p:cNvSpPr txBox="1"/>
            <p:nvPr/>
          </p:nvSpPr>
          <p:spPr>
            <a:xfrm>
              <a:off x="570454" y="1715448"/>
              <a:ext cx="4429577" cy="1200329"/>
            </a:xfrm>
            <a:prstGeom prst="rect">
              <a:avLst/>
            </a:prstGeom>
            <a:noFill/>
          </p:spPr>
          <p:txBody>
            <a:bodyPr wrap="square">
              <a:spAutoFit/>
            </a:bodyPr>
            <a:lstStyle/>
            <a:p>
              <a:r>
                <a:rPr lang="en-GB" dirty="0">
                  <a:solidFill>
                    <a:schemeClr val="bg1"/>
                  </a:solidFill>
                </a:rPr>
                <a:t>Before the Wright brothers started inventing aeroplanes, people had already managed to fly light aircrafts without engines, which were called gliders. </a:t>
              </a:r>
            </a:p>
          </p:txBody>
        </p:sp>
      </p:grpSp>
      <p:pic>
        <p:nvPicPr>
          <p:cNvPr id="6" name="Picture 5" descr="A blue and white border with a white background&#10;&#10;Description automatically generated">
            <a:extLst>
              <a:ext uri="{FF2B5EF4-FFF2-40B4-BE49-F238E27FC236}">
                <a16:creationId xmlns:a16="http://schemas.microsoft.com/office/drawing/2014/main" id="{E75FEDD0-8BC6-7BEA-651B-3DC4E06527D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32" name="Group 31">
            <a:extLst>
              <a:ext uri="{FF2B5EF4-FFF2-40B4-BE49-F238E27FC236}">
                <a16:creationId xmlns:a16="http://schemas.microsoft.com/office/drawing/2014/main" id="{107F6A48-842E-A7D7-8B6D-04C76F6B48FD}"/>
              </a:ext>
            </a:extLst>
          </p:cNvPr>
          <p:cNvGrpSpPr/>
          <p:nvPr/>
        </p:nvGrpSpPr>
        <p:grpSpPr>
          <a:xfrm>
            <a:off x="4741974" y="1757816"/>
            <a:ext cx="4652410" cy="833038"/>
            <a:chOff x="732147" y="4357505"/>
            <a:chExt cx="4652410" cy="833038"/>
          </a:xfrm>
        </p:grpSpPr>
        <p:sp>
          <p:nvSpPr>
            <p:cNvPr id="33" name="Rectangle: Top Corners Rounded 32">
              <a:extLst>
                <a:ext uri="{FF2B5EF4-FFF2-40B4-BE49-F238E27FC236}">
                  <a16:creationId xmlns:a16="http://schemas.microsoft.com/office/drawing/2014/main" id="{09CA3C73-752A-4310-E35E-DAF18C9F8E2B}"/>
                </a:ext>
              </a:extLst>
            </p:cNvPr>
            <p:cNvSpPr/>
            <p:nvPr/>
          </p:nvSpPr>
          <p:spPr>
            <a:xfrm rot="16200000">
              <a:off x="2641833" y="2447819"/>
              <a:ext cx="833038" cy="4652410"/>
            </a:xfrm>
            <a:prstGeom prst="round2SameRect">
              <a:avLst>
                <a:gd name="adj1" fmla="val 11332"/>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47A2A3F1-39B3-ACAB-D614-7D2F36580BA3}"/>
                </a:ext>
              </a:extLst>
            </p:cNvPr>
            <p:cNvSpPr txBox="1"/>
            <p:nvPr/>
          </p:nvSpPr>
          <p:spPr>
            <a:xfrm>
              <a:off x="826688" y="4444251"/>
              <a:ext cx="4072082" cy="646331"/>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They knew that an engine would help them to power their plane further. </a:t>
              </a:r>
              <a:endParaRPr lang="en-GB" dirty="0"/>
            </a:p>
          </p:txBody>
        </p:sp>
      </p:grpSp>
      <p:sp>
        <p:nvSpPr>
          <p:cNvPr id="35" name="Freeform: Shape 34">
            <a:extLst>
              <a:ext uri="{FF2B5EF4-FFF2-40B4-BE49-F238E27FC236}">
                <a16:creationId xmlns:a16="http://schemas.microsoft.com/office/drawing/2014/main" id="{B325D001-BFE0-BD5A-9A3E-014B654B7A9F}"/>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6" name="Freeform: Shape 35">
            <a:extLst>
              <a:ext uri="{FF2B5EF4-FFF2-40B4-BE49-F238E27FC236}">
                <a16:creationId xmlns:a16="http://schemas.microsoft.com/office/drawing/2014/main" id="{B6ABD44E-C0BC-E93F-CD19-ACC4D45379AB}"/>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50567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750"/>
                                        <p:tgtEl>
                                          <p:spTgt spid="23"/>
                                        </p:tgtEl>
                                        <p:attrNameLst>
                                          <p:attrName>ppt_x</p:attrName>
                                        </p:attrNameLst>
                                      </p:cBhvr>
                                      <p:tavLst>
                                        <p:tav tm="0">
                                          <p:val>
                                            <p:strVal val="#ppt_x"/>
                                          </p:val>
                                        </p:tav>
                                        <p:tav tm="100000">
                                          <p:val>
                                            <p:strVal val="#ppt_x+#ppt_w*1.125000"/>
                                          </p:val>
                                        </p:tav>
                                      </p:tavLst>
                                    </p:anim>
                                    <p:animEffect transition="out" filter="wipe(right)">
                                      <p:cBhvr>
                                        <p:cTn id="7" dur="750"/>
                                        <p:tgtEl>
                                          <p:spTgt spid="23"/>
                                        </p:tgtEl>
                                      </p:cBhvr>
                                    </p:animEffect>
                                    <p:set>
                                      <p:cBhvr>
                                        <p:cTn id="8" dur="1" fill="hold">
                                          <p:stCondLst>
                                            <p:cond delay="749"/>
                                          </p:stCondLst>
                                        </p:cTn>
                                        <p:tgtEl>
                                          <p:spTgt spid="23"/>
                                        </p:tgtEl>
                                        <p:attrNameLst>
                                          <p:attrName>style.visibility</p:attrName>
                                        </p:attrNameLst>
                                      </p:cBhvr>
                                      <p:to>
                                        <p:strVal val="hidden"/>
                                      </p:to>
                                    </p:set>
                                  </p:childTnLst>
                                </p:cTn>
                              </p:par>
                              <p:par>
                                <p:cTn id="9" presetID="42" presetClass="path" presetSubtype="0" decel="50000" fill="hold" nodeType="withEffect">
                                  <p:stCondLst>
                                    <p:cond delay="0"/>
                                  </p:stCondLst>
                                  <p:childTnLst>
                                    <p:animMotion origin="layout" path="M -2.77778E-7 -1.48148E-6 L 0.36545 -0.65 " pathEditMode="relative" rAng="0" ptsTypes="AA">
                                      <p:cBhvr>
                                        <p:cTn id="10" dur="3000" fill="hold"/>
                                        <p:tgtEl>
                                          <p:spTgt spid="9"/>
                                        </p:tgtEl>
                                        <p:attrNameLst>
                                          <p:attrName>ppt_x</p:attrName>
                                          <p:attrName>ppt_y</p:attrName>
                                        </p:attrNameLst>
                                      </p:cBhvr>
                                      <p:rCtr x="18264" y="-32500"/>
                                    </p:animMotion>
                                  </p:childTnLst>
                                </p:cTn>
                              </p:par>
                              <p:par>
                                <p:cTn id="11" presetID="10" presetClass="entr" presetSubtype="0" fill="hold" nodeType="withEffect">
                                  <p:stCondLst>
                                    <p:cond delay="11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250"/>
                                        <p:tgtEl>
                                          <p:spTgt spid="17"/>
                                        </p:tgtEl>
                                      </p:cBhvr>
                                    </p:animEffect>
                                  </p:childTnLst>
                                </p:cTn>
                              </p:par>
                              <p:par>
                                <p:cTn id="14" presetID="10" presetClass="exit" presetSubtype="0" fill="hold" nodeType="withEffect">
                                  <p:stCondLst>
                                    <p:cond delay="1600"/>
                                  </p:stCondLst>
                                  <p:childTnLst>
                                    <p:animEffect transition="out" filter="fade">
                                      <p:cBhvr>
                                        <p:cTn id="15" dur="250"/>
                                        <p:tgtEl>
                                          <p:spTgt spid="17"/>
                                        </p:tgtEl>
                                      </p:cBhvr>
                                    </p:animEffect>
                                    <p:set>
                                      <p:cBhvr>
                                        <p:cTn id="16" dur="1" fill="hold">
                                          <p:stCondLst>
                                            <p:cond delay="249"/>
                                          </p:stCondLst>
                                        </p:cTn>
                                        <p:tgtEl>
                                          <p:spTgt spid="17"/>
                                        </p:tgtEl>
                                        <p:attrNameLst>
                                          <p:attrName>style.visibility</p:attrName>
                                        </p:attrNameLst>
                                      </p:cBhvr>
                                      <p:to>
                                        <p:strVal val="hidden"/>
                                      </p:to>
                                    </p:set>
                                  </p:childTnLst>
                                </p:cTn>
                              </p:par>
                            </p:childTnLst>
                          </p:cTn>
                        </p:par>
                        <p:par>
                          <p:cTn id="17" fill="hold">
                            <p:stCondLst>
                              <p:cond delay="3000"/>
                            </p:stCondLst>
                            <p:childTnLst>
                              <p:par>
                                <p:cTn id="18" presetID="12" presetClass="entr" presetSubtype="2" fill="hold"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ppt_x</p:attrName>
                                        </p:attrNameLst>
                                      </p:cBhvr>
                                      <p:tavLst>
                                        <p:tav tm="0">
                                          <p:val>
                                            <p:strVal val="#ppt_x+#ppt_w*1.125000"/>
                                          </p:val>
                                        </p:tav>
                                        <p:tav tm="100000">
                                          <p:val>
                                            <p:strVal val="#ppt_x"/>
                                          </p:val>
                                        </p:tav>
                                      </p:tavLst>
                                    </p:anim>
                                    <p:animEffect transition="in" filter="wipe(left)">
                                      <p:cBhvr>
                                        <p:cTn id="21" dur="500"/>
                                        <p:tgtEl>
                                          <p:spTgt spid="31"/>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2" fill="hold" nodeType="click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p:tgtEl>
                                          <p:spTgt spid="32"/>
                                        </p:tgtEl>
                                        <p:attrNameLst>
                                          <p:attrName>ppt_x</p:attrName>
                                        </p:attrNameLst>
                                      </p:cBhvr>
                                      <p:tavLst>
                                        <p:tav tm="0">
                                          <p:val>
                                            <p:strVal val="#ppt_x+#ppt_w*1.125000"/>
                                          </p:val>
                                        </p:tav>
                                        <p:tav tm="100000">
                                          <p:val>
                                            <p:strVal val="#ppt_x"/>
                                          </p:val>
                                        </p:tav>
                                      </p:tavLst>
                                    </p:anim>
                                    <p:animEffect transition="in" filter="wipe(left)">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each with grass and water&#10;&#10;Description automatically generated">
            <a:extLst>
              <a:ext uri="{FF2B5EF4-FFF2-40B4-BE49-F238E27FC236}">
                <a16:creationId xmlns:a16="http://schemas.microsoft.com/office/drawing/2014/main" id="{EB85F00A-6138-2A57-684A-6A244A3E11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16" t="1886" r="2168" b="9066"/>
          <a:stretch/>
        </p:blipFill>
        <p:spPr>
          <a:xfrm>
            <a:off x="503237" y="1157654"/>
            <a:ext cx="8137525" cy="5342206"/>
          </a:xfrm>
          <a:prstGeom prst="rect">
            <a:avLst/>
          </a:prstGeom>
        </p:spPr>
      </p:pic>
      <p:sp>
        <p:nvSpPr>
          <p:cNvPr id="2" name="Flowchart: Document 18">
            <a:extLst>
              <a:ext uri="{FF2B5EF4-FFF2-40B4-BE49-F238E27FC236}">
                <a16:creationId xmlns:a16="http://schemas.microsoft.com/office/drawing/2014/main" id="{238129D0-DF2B-47CE-0EB0-5C6747F9C765}"/>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E60C24B6-DB78-0634-4CE9-71803A07747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Kitty Hawk</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11E7C47B-4D35-AA9E-97A3-28A6A5DD8E47}"/>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Kitty Hawk</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3E85D434-4AAA-6086-3D51-9DB4C9B2D8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68ED59F4-F43E-9BA9-9FF1-EEA89B9E6E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D58FEC15-458F-2AB0-F72A-9600C6B10B4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46" name="Group 45">
            <a:extLst>
              <a:ext uri="{FF2B5EF4-FFF2-40B4-BE49-F238E27FC236}">
                <a16:creationId xmlns:a16="http://schemas.microsoft.com/office/drawing/2014/main" id="{2A90437D-70E3-C11B-B12D-4E5EB9ED9AC5}"/>
              </a:ext>
            </a:extLst>
          </p:cNvPr>
          <p:cNvGrpSpPr/>
          <p:nvPr/>
        </p:nvGrpSpPr>
        <p:grpSpPr>
          <a:xfrm>
            <a:off x="498476" y="6003236"/>
            <a:ext cx="8144998" cy="350685"/>
            <a:chOff x="498476" y="6003236"/>
            <a:chExt cx="8144998" cy="350685"/>
          </a:xfrm>
        </p:grpSpPr>
        <p:sp>
          <p:nvSpPr>
            <p:cNvPr id="11" name="Freeform: Shape 10">
              <a:extLst>
                <a:ext uri="{FF2B5EF4-FFF2-40B4-BE49-F238E27FC236}">
                  <a16:creationId xmlns:a16="http://schemas.microsoft.com/office/drawing/2014/main" id="{E26043D7-3D88-471E-68AD-28EA4F6D782E}"/>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Freeform: Shape 11">
              <a:extLst>
                <a:ext uri="{FF2B5EF4-FFF2-40B4-BE49-F238E27FC236}">
                  <a16:creationId xmlns:a16="http://schemas.microsoft.com/office/drawing/2014/main" id="{D2F96334-1F67-B3BA-F14C-C89ED37589BF}"/>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pic>
        <p:nvPicPr>
          <p:cNvPr id="25" name="Picture 24" descr="A hand with fingers spread out&#10;&#10;Description automatically generated">
            <a:extLst>
              <a:ext uri="{FF2B5EF4-FFF2-40B4-BE49-F238E27FC236}">
                <a16:creationId xmlns:a16="http://schemas.microsoft.com/office/drawing/2014/main" id="{05F37CE1-05D9-F22F-6B8A-4B107B364E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520281" flipH="1">
            <a:off x="134051" y="2113530"/>
            <a:ext cx="2611215" cy="3882380"/>
          </a:xfrm>
          <a:prstGeom prst="rect">
            <a:avLst/>
          </a:prstGeom>
        </p:spPr>
      </p:pic>
      <p:sp>
        <p:nvSpPr>
          <p:cNvPr id="27" name="Freeform: Shape 26">
            <a:extLst>
              <a:ext uri="{FF2B5EF4-FFF2-40B4-BE49-F238E27FC236}">
                <a16:creationId xmlns:a16="http://schemas.microsoft.com/office/drawing/2014/main" id="{BAF7074C-8ECC-95EF-B3B7-755016F8C07B}"/>
              </a:ext>
            </a:extLst>
          </p:cNvPr>
          <p:cNvSpPr/>
          <p:nvPr/>
        </p:nvSpPr>
        <p:spPr>
          <a:xfrm>
            <a:off x="855261" y="3684587"/>
            <a:ext cx="549977" cy="1573339"/>
          </a:xfrm>
          <a:custGeom>
            <a:avLst/>
            <a:gdLst>
              <a:gd name="connsiteX0" fmla="*/ 216302 w 549977"/>
              <a:gd name="connsiteY0" fmla="*/ 15876 h 1573339"/>
              <a:gd name="connsiteX1" fmla="*/ 140102 w 549977"/>
              <a:gd name="connsiteY1" fmla="*/ 39688 h 1573339"/>
              <a:gd name="connsiteX2" fmla="*/ 102002 w 549977"/>
              <a:gd name="connsiteY2" fmla="*/ 201613 h 1573339"/>
              <a:gd name="connsiteX3" fmla="*/ 40089 w 549977"/>
              <a:gd name="connsiteY3" fmla="*/ 925513 h 1573339"/>
              <a:gd name="connsiteX4" fmla="*/ 6752 w 549977"/>
              <a:gd name="connsiteY4" fmla="*/ 1373188 h 1573339"/>
              <a:gd name="connsiteX5" fmla="*/ 6752 w 549977"/>
              <a:gd name="connsiteY5" fmla="*/ 1501776 h 1573339"/>
              <a:gd name="connsiteX6" fmla="*/ 78189 w 549977"/>
              <a:gd name="connsiteY6" fmla="*/ 1558926 h 1573339"/>
              <a:gd name="connsiteX7" fmla="*/ 273452 w 549977"/>
              <a:gd name="connsiteY7" fmla="*/ 1563688 h 1573339"/>
              <a:gd name="connsiteX8" fmla="*/ 444902 w 549977"/>
              <a:gd name="connsiteY8" fmla="*/ 1568451 h 1573339"/>
              <a:gd name="connsiteX9" fmla="*/ 511577 w 549977"/>
              <a:gd name="connsiteY9" fmla="*/ 1487488 h 1573339"/>
              <a:gd name="connsiteX10" fmla="*/ 540152 w 549977"/>
              <a:gd name="connsiteY10" fmla="*/ 1077913 h 1573339"/>
              <a:gd name="connsiteX11" fmla="*/ 340127 w 549977"/>
              <a:gd name="connsiteY11" fmla="*/ 677863 h 1573339"/>
              <a:gd name="connsiteX12" fmla="*/ 359177 w 549977"/>
              <a:gd name="connsiteY12" fmla="*/ 244476 h 1573339"/>
              <a:gd name="connsiteX13" fmla="*/ 216302 w 549977"/>
              <a:gd name="connsiteY13" fmla="*/ 15876 h 157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49977" h="1573339">
                <a:moveTo>
                  <a:pt x="216302" y="15876"/>
                </a:moveTo>
                <a:cubicBezTo>
                  <a:pt x="179789" y="-18255"/>
                  <a:pt x="159152" y="8732"/>
                  <a:pt x="140102" y="39688"/>
                </a:cubicBezTo>
                <a:cubicBezTo>
                  <a:pt x="121052" y="70644"/>
                  <a:pt x="118671" y="53976"/>
                  <a:pt x="102002" y="201613"/>
                </a:cubicBezTo>
                <a:cubicBezTo>
                  <a:pt x="85333" y="349251"/>
                  <a:pt x="55964" y="730251"/>
                  <a:pt x="40089" y="925513"/>
                </a:cubicBezTo>
                <a:cubicBezTo>
                  <a:pt x="24214" y="1120775"/>
                  <a:pt x="12308" y="1277144"/>
                  <a:pt x="6752" y="1373188"/>
                </a:cubicBezTo>
                <a:cubicBezTo>
                  <a:pt x="1196" y="1469232"/>
                  <a:pt x="-5154" y="1470820"/>
                  <a:pt x="6752" y="1501776"/>
                </a:cubicBezTo>
                <a:cubicBezTo>
                  <a:pt x="18658" y="1532732"/>
                  <a:pt x="33739" y="1548607"/>
                  <a:pt x="78189" y="1558926"/>
                </a:cubicBezTo>
                <a:cubicBezTo>
                  <a:pt x="122639" y="1569245"/>
                  <a:pt x="273452" y="1563688"/>
                  <a:pt x="273452" y="1563688"/>
                </a:cubicBezTo>
                <a:cubicBezTo>
                  <a:pt x="334571" y="1565275"/>
                  <a:pt x="405215" y="1581151"/>
                  <a:pt x="444902" y="1568451"/>
                </a:cubicBezTo>
                <a:cubicBezTo>
                  <a:pt x="484590" y="1555751"/>
                  <a:pt x="495702" y="1569244"/>
                  <a:pt x="511577" y="1487488"/>
                </a:cubicBezTo>
                <a:cubicBezTo>
                  <a:pt x="527452" y="1405732"/>
                  <a:pt x="568727" y="1212850"/>
                  <a:pt x="540152" y="1077913"/>
                </a:cubicBezTo>
                <a:cubicBezTo>
                  <a:pt x="511577" y="942976"/>
                  <a:pt x="370290" y="816769"/>
                  <a:pt x="340127" y="677863"/>
                </a:cubicBezTo>
                <a:cubicBezTo>
                  <a:pt x="309965" y="538957"/>
                  <a:pt x="375846" y="355601"/>
                  <a:pt x="359177" y="244476"/>
                </a:cubicBezTo>
                <a:cubicBezTo>
                  <a:pt x="342508" y="133351"/>
                  <a:pt x="252815" y="50007"/>
                  <a:pt x="216302" y="15876"/>
                </a:cubicBez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Group 33">
            <a:extLst>
              <a:ext uri="{FF2B5EF4-FFF2-40B4-BE49-F238E27FC236}">
                <a16:creationId xmlns:a16="http://schemas.microsoft.com/office/drawing/2014/main" id="{F7F4E77E-925E-06A3-1156-FCFAB2EEE47E}"/>
              </a:ext>
            </a:extLst>
          </p:cNvPr>
          <p:cNvGrpSpPr/>
          <p:nvPr/>
        </p:nvGrpSpPr>
        <p:grpSpPr>
          <a:xfrm>
            <a:off x="5126690" y="2770630"/>
            <a:ext cx="3385219" cy="1838129"/>
            <a:chOff x="5126690" y="3207685"/>
            <a:chExt cx="3385219" cy="1838129"/>
          </a:xfrm>
        </p:grpSpPr>
        <p:sp>
          <p:nvSpPr>
            <p:cNvPr id="33" name="Rectangle: Top Corners Rounded 32">
              <a:extLst>
                <a:ext uri="{FF2B5EF4-FFF2-40B4-BE49-F238E27FC236}">
                  <a16:creationId xmlns:a16="http://schemas.microsoft.com/office/drawing/2014/main" id="{9248146F-AB37-7F86-7886-0FE1883217D2}"/>
                </a:ext>
              </a:extLst>
            </p:cNvPr>
            <p:cNvSpPr/>
            <p:nvPr/>
          </p:nvSpPr>
          <p:spPr>
            <a:xfrm rot="5400000">
              <a:off x="5851864" y="2482511"/>
              <a:ext cx="1838129" cy="3288478"/>
            </a:xfrm>
            <a:prstGeom prst="round2SameRect">
              <a:avLst>
                <a:gd name="adj1" fmla="val 6723"/>
                <a:gd name="adj2" fmla="val 0"/>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96A63DEE-8213-4463-381C-5F9D04454168}"/>
                </a:ext>
              </a:extLst>
            </p:cNvPr>
            <p:cNvSpPr txBox="1"/>
            <p:nvPr/>
          </p:nvSpPr>
          <p:spPr>
            <a:xfrm>
              <a:off x="5454913" y="3258355"/>
              <a:ext cx="3056996" cy="1754326"/>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In 1899, the Wright brothers began designing their aircrafts and in 1900, they travelled to Kitty Hawk, North Carolina, to test their inventions. </a:t>
              </a:r>
              <a:endParaRPr lang="en-GB" dirty="0"/>
            </a:p>
          </p:txBody>
        </p:sp>
      </p:grpSp>
      <p:grpSp>
        <p:nvGrpSpPr>
          <p:cNvPr id="35" name="Group 34">
            <a:extLst>
              <a:ext uri="{FF2B5EF4-FFF2-40B4-BE49-F238E27FC236}">
                <a16:creationId xmlns:a16="http://schemas.microsoft.com/office/drawing/2014/main" id="{1D056BEC-D79E-95A2-4E0D-1493DCA89B07}"/>
              </a:ext>
            </a:extLst>
          </p:cNvPr>
          <p:cNvGrpSpPr/>
          <p:nvPr/>
        </p:nvGrpSpPr>
        <p:grpSpPr>
          <a:xfrm>
            <a:off x="5347105" y="2722820"/>
            <a:ext cx="3092039" cy="2627359"/>
            <a:chOff x="5126689" y="3207687"/>
            <a:chExt cx="3092039" cy="2627359"/>
          </a:xfrm>
        </p:grpSpPr>
        <p:sp>
          <p:nvSpPr>
            <p:cNvPr id="36" name="Rectangle: Top Corners Rounded 35">
              <a:extLst>
                <a:ext uri="{FF2B5EF4-FFF2-40B4-BE49-F238E27FC236}">
                  <a16:creationId xmlns:a16="http://schemas.microsoft.com/office/drawing/2014/main" id="{0AFC66BF-74F6-6946-1711-16616006D2C4}"/>
                </a:ext>
              </a:extLst>
            </p:cNvPr>
            <p:cNvSpPr/>
            <p:nvPr/>
          </p:nvSpPr>
          <p:spPr>
            <a:xfrm rot="5400000">
              <a:off x="5359028" y="2975348"/>
              <a:ext cx="2627359" cy="3092037"/>
            </a:xfrm>
            <a:prstGeom prst="round2SameRect">
              <a:avLst>
                <a:gd name="adj1" fmla="val 6723"/>
                <a:gd name="adj2" fmla="val 0"/>
              </a:avLst>
            </a:prstGeom>
            <a:solidFill>
              <a:srgbClr val="8C368C"/>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17634C42-33F6-3FA5-1CEC-ECC50BCE4922}"/>
                </a:ext>
              </a:extLst>
            </p:cNvPr>
            <p:cNvSpPr txBox="1"/>
            <p:nvPr/>
          </p:nvSpPr>
          <p:spPr>
            <a:xfrm>
              <a:off x="5454914" y="3239305"/>
              <a:ext cx="2763814" cy="2585323"/>
            </a:xfrm>
            <a:prstGeom prst="rect">
              <a:avLst/>
            </a:prstGeom>
            <a:noFill/>
            <a:ln>
              <a:noFill/>
            </a:ln>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bg1"/>
                  </a:solidFill>
                </a:rPr>
                <a:t>Kitty Hawk is a beach town. Its large </a:t>
              </a:r>
              <a:r>
                <a:rPr lang="en-GB" sz="1800" b="1" u="sng" dirty="0">
                  <a:solidFill>
                    <a:schemeClr val="bg1"/>
                  </a:solidFill>
                </a:rPr>
                <a:t>sand dunes</a:t>
              </a:r>
              <a:r>
                <a:rPr lang="en-GB" sz="1800" dirty="0">
                  <a:solidFill>
                    <a:schemeClr val="bg1"/>
                  </a:solidFill>
                </a:rPr>
                <a:t>, sea breeze and soft landing areas made it a great place to practise. The Wright brothers first used kites and then gliders to carry out their tests. </a:t>
              </a:r>
            </a:p>
          </p:txBody>
        </p:sp>
      </p:grpSp>
      <p:grpSp>
        <p:nvGrpSpPr>
          <p:cNvPr id="13" name="Group 12">
            <a:extLst>
              <a:ext uri="{FF2B5EF4-FFF2-40B4-BE49-F238E27FC236}">
                <a16:creationId xmlns:a16="http://schemas.microsoft.com/office/drawing/2014/main" id="{85C300B4-2BBE-165C-46EA-BD5F3BDC48D8}"/>
              </a:ext>
            </a:extLst>
          </p:cNvPr>
          <p:cNvGrpSpPr/>
          <p:nvPr/>
        </p:nvGrpSpPr>
        <p:grpSpPr>
          <a:xfrm rot="240270">
            <a:off x="1028984" y="2297443"/>
            <a:ext cx="4336026" cy="3044068"/>
            <a:chOff x="3610405" y="2454131"/>
            <a:chExt cx="4336026" cy="3044068"/>
          </a:xfrm>
        </p:grpSpPr>
        <p:pic>
          <p:nvPicPr>
            <p:cNvPr id="14" name="Picture 13">
              <a:extLst>
                <a:ext uri="{FF2B5EF4-FFF2-40B4-BE49-F238E27FC236}">
                  <a16:creationId xmlns:a16="http://schemas.microsoft.com/office/drawing/2014/main" id="{2FCD5517-4D57-5102-DBED-4B33A589825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34" t="51145" r="3041" b="4468"/>
            <a:stretch/>
          </p:blipFill>
          <p:spPr>
            <a:xfrm>
              <a:off x="3610405" y="2454131"/>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15" name="Picture 14" descr="A beach with grass and flowers&#10;&#10;Description automatically generated">
              <a:extLst>
                <a:ext uri="{FF2B5EF4-FFF2-40B4-BE49-F238E27FC236}">
                  <a16:creationId xmlns:a16="http://schemas.microsoft.com/office/drawing/2014/main" id="{7F2C5EBA-47FF-FF8B-4BAC-5B6C0F2FE8F4}"/>
                </a:ext>
              </a:extLst>
            </p:cNvPr>
            <p:cNvPicPr>
              <a:picLocks noChangeAspect="1"/>
            </p:cNvPicPr>
            <p:nvPr/>
          </p:nvPicPr>
          <p:blipFill rotWithShape="1">
            <a:blip r:embed="rId6" cstate="print">
              <a:duotone>
                <a:prstClr val="black"/>
                <a:srgbClr val="D9C3A5">
                  <a:tint val="50000"/>
                  <a:satMod val="180000"/>
                </a:srgbClr>
              </a:duotone>
              <a:extLst>
                <a:ext uri="{28A0092B-C50C-407E-A947-70E740481C1C}">
                  <a14:useLocalDpi xmlns:a14="http://schemas.microsoft.com/office/drawing/2010/main" val="0"/>
                </a:ext>
              </a:extLst>
            </a:blip>
            <a:srcRect l="2516" t="3352" r="25840" b="26026"/>
            <a:stretch/>
          </p:blipFill>
          <p:spPr>
            <a:xfrm>
              <a:off x="3740636" y="2584373"/>
              <a:ext cx="4075564" cy="2783583"/>
            </a:xfrm>
            <a:prstGeom prst="rect">
              <a:avLst/>
            </a:prstGeom>
            <a:ln w="19050">
              <a:solidFill>
                <a:schemeClr val="tx1">
                  <a:lumMod val="90000"/>
                  <a:lumOff val="10000"/>
                </a:schemeClr>
              </a:solidFill>
            </a:ln>
          </p:spPr>
        </p:pic>
        <p:pic>
          <p:nvPicPr>
            <p:cNvPr id="16" name="Picture 15" descr="A couple of men wearing hats&#10;&#10;Description automatically generated">
              <a:extLst>
                <a:ext uri="{FF2B5EF4-FFF2-40B4-BE49-F238E27FC236}">
                  <a16:creationId xmlns:a16="http://schemas.microsoft.com/office/drawing/2014/main" id="{E9ADEF01-4724-A4AA-92AB-4531CB4E7C07}"/>
                </a:ext>
              </a:extLst>
            </p:cNvPr>
            <p:cNvPicPr>
              <a:picLocks noChangeAspect="1"/>
            </p:cNvPicPr>
            <p:nvPr/>
          </p:nvPicPr>
          <p:blipFill rotWithShape="1">
            <a:blip r:embed="rId7" cstate="print">
              <a:duotone>
                <a:prstClr val="black"/>
                <a:srgbClr val="D9C3A5">
                  <a:tint val="50000"/>
                  <a:satMod val="180000"/>
                </a:srgbClr>
              </a:duotone>
              <a:extLst>
                <a:ext uri="{28A0092B-C50C-407E-A947-70E740481C1C}">
                  <a14:useLocalDpi xmlns:a14="http://schemas.microsoft.com/office/drawing/2010/main" val="0"/>
                </a:ext>
              </a:extLst>
            </a:blip>
            <a:srcRect b="20387"/>
            <a:stretch/>
          </p:blipFill>
          <p:spPr>
            <a:xfrm>
              <a:off x="3990974" y="2617379"/>
              <a:ext cx="3626737" cy="2750577"/>
            </a:xfrm>
            <a:prstGeom prst="rect">
              <a:avLst/>
            </a:prstGeom>
          </p:spPr>
        </p:pic>
      </p:grpSp>
      <p:grpSp>
        <p:nvGrpSpPr>
          <p:cNvPr id="29" name="Group 28">
            <a:extLst>
              <a:ext uri="{FF2B5EF4-FFF2-40B4-BE49-F238E27FC236}">
                <a16:creationId xmlns:a16="http://schemas.microsoft.com/office/drawing/2014/main" id="{5CCCD77B-04CE-C0F2-60A8-CF917DA14B1B}"/>
              </a:ext>
            </a:extLst>
          </p:cNvPr>
          <p:cNvGrpSpPr/>
          <p:nvPr/>
        </p:nvGrpSpPr>
        <p:grpSpPr>
          <a:xfrm>
            <a:off x="1263770" y="2490561"/>
            <a:ext cx="4395447" cy="3088968"/>
            <a:chOff x="1257300" y="2495550"/>
            <a:chExt cx="4395447" cy="3088968"/>
          </a:xfrm>
        </p:grpSpPr>
        <p:sp>
          <p:nvSpPr>
            <p:cNvPr id="28" name="Rectangle 27">
              <a:extLst>
                <a:ext uri="{FF2B5EF4-FFF2-40B4-BE49-F238E27FC236}">
                  <a16:creationId xmlns:a16="http://schemas.microsoft.com/office/drawing/2014/main" id="{F7EAFE78-F107-4939-F78D-F908C7E9B1E4}"/>
                </a:ext>
              </a:extLst>
            </p:cNvPr>
            <p:cNvSpPr/>
            <p:nvPr/>
          </p:nvSpPr>
          <p:spPr>
            <a:xfrm>
              <a:off x="1257300" y="2495550"/>
              <a:ext cx="4208708" cy="2719388"/>
            </a:xfrm>
            <a:prstGeom prst="rect">
              <a:avLst/>
            </a:prstGeom>
            <a:solidFill>
              <a:schemeClr val="tx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A9C4386A-3D56-EE7D-7658-5FBD32501A30}"/>
                </a:ext>
              </a:extLst>
            </p:cNvPr>
            <p:cNvGrpSpPr/>
            <p:nvPr/>
          </p:nvGrpSpPr>
          <p:grpSpPr>
            <a:xfrm>
              <a:off x="1316721" y="2540450"/>
              <a:ext cx="4336026" cy="3044068"/>
              <a:chOff x="1632277" y="2630415"/>
              <a:chExt cx="4336026" cy="3044068"/>
            </a:xfrm>
          </p:grpSpPr>
          <p:pic>
            <p:nvPicPr>
              <p:cNvPr id="18" name="Picture 17">
                <a:extLst>
                  <a:ext uri="{FF2B5EF4-FFF2-40B4-BE49-F238E27FC236}">
                    <a16:creationId xmlns:a16="http://schemas.microsoft.com/office/drawing/2014/main" id="{ABF91F11-52A6-B917-D157-A3E4A33750D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22" name="Picture 21" descr="A person flying a glider&#10;&#10;Description automatically generated">
                <a:extLst>
                  <a:ext uri="{FF2B5EF4-FFF2-40B4-BE49-F238E27FC236}">
                    <a16:creationId xmlns:a16="http://schemas.microsoft.com/office/drawing/2014/main" id="{CE8F21F8-8D4C-3C1A-6542-3DC156AE1437}"/>
                  </a:ext>
                </a:extLst>
              </p:cNvPr>
              <p:cNvPicPr>
                <a:picLocks noChangeAspect="1"/>
              </p:cNvPicPr>
              <p:nvPr/>
            </p:nvPicPr>
            <p:blipFill rotWithShape="1">
              <a:blip r:embed="rId8">
                <a:extLst>
                  <a:ext uri="{28A0092B-C50C-407E-A947-70E740481C1C}">
                    <a14:useLocalDpi xmlns:a14="http://schemas.microsoft.com/office/drawing/2010/main" val="0"/>
                  </a:ext>
                </a:extLst>
              </a:blip>
              <a:srcRect b="4515"/>
              <a:stretch/>
            </p:blipFill>
            <p:spPr>
              <a:xfrm>
                <a:off x="1759796" y="2759274"/>
                <a:ext cx="4084356" cy="2783584"/>
              </a:xfrm>
              <a:prstGeom prst="rect">
                <a:avLst/>
              </a:prstGeom>
              <a:ln w="19050">
                <a:solidFill>
                  <a:schemeClr val="tx1">
                    <a:lumMod val="90000"/>
                    <a:lumOff val="10000"/>
                  </a:schemeClr>
                </a:solidFill>
              </a:ln>
            </p:spPr>
          </p:pic>
        </p:grpSp>
      </p:grpSp>
      <p:sp>
        <p:nvSpPr>
          <p:cNvPr id="30" name="Freeform: Shape 29">
            <a:extLst>
              <a:ext uri="{FF2B5EF4-FFF2-40B4-BE49-F238E27FC236}">
                <a16:creationId xmlns:a16="http://schemas.microsoft.com/office/drawing/2014/main" id="{8DD07C3A-78D3-FA99-9820-38D26DFD76B1}"/>
              </a:ext>
            </a:extLst>
          </p:cNvPr>
          <p:cNvSpPr/>
          <p:nvPr/>
        </p:nvSpPr>
        <p:spPr>
          <a:xfrm>
            <a:off x="1029011" y="2990400"/>
            <a:ext cx="332617" cy="467933"/>
          </a:xfrm>
          <a:custGeom>
            <a:avLst/>
            <a:gdLst>
              <a:gd name="connsiteX0" fmla="*/ 316395 w 332617"/>
              <a:gd name="connsiteY0" fmla="*/ 12356 h 467933"/>
              <a:gd name="connsiteX1" fmla="*/ 316395 w 332617"/>
              <a:gd name="connsiteY1" fmla="*/ 188569 h 467933"/>
              <a:gd name="connsiteX2" fmla="*/ 187808 w 332617"/>
              <a:gd name="connsiteY2" fmla="*/ 329063 h 467933"/>
              <a:gd name="connsiteX3" fmla="*/ 83033 w 332617"/>
              <a:gd name="connsiteY3" fmla="*/ 410025 h 467933"/>
              <a:gd name="connsiteX4" fmla="*/ 23502 w 332617"/>
              <a:gd name="connsiteY4" fmla="*/ 462413 h 467933"/>
              <a:gd name="connsiteX5" fmla="*/ 11595 w 332617"/>
              <a:gd name="connsiteY5" fmla="*/ 274294 h 467933"/>
              <a:gd name="connsiteX6" fmla="*/ 185427 w 332617"/>
              <a:gd name="connsiteY6" fmla="*/ 43313 h 467933"/>
              <a:gd name="connsiteX7" fmla="*/ 316395 w 332617"/>
              <a:gd name="connsiteY7" fmla="*/ 12356 h 467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617" h="467933">
                <a:moveTo>
                  <a:pt x="316395" y="12356"/>
                </a:moveTo>
                <a:cubicBezTo>
                  <a:pt x="338223" y="36565"/>
                  <a:pt x="337826" y="135784"/>
                  <a:pt x="316395" y="188569"/>
                </a:cubicBezTo>
                <a:cubicBezTo>
                  <a:pt x="294964" y="241354"/>
                  <a:pt x="226702" y="292154"/>
                  <a:pt x="187808" y="329063"/>
                </a:cubicBezTo>
                <a:cubicBezTo>
                  <a:pt x="148914" y="365972"/>
                  <a:pt x="110417" y="387800"/>
                  <a:pt x="83033" y="410025"/>
                </a:cubicBezTo>
                <a:cubicBezTo>
                  <a:pt x="55649" y="432250"/>
                  <a:pt x="35408" y="485035"/>
                  <a:pt x="23502" y="462413"/>
                </a:cubicBezTo>
                <a:cubicBezTo>
                  <a:pt x="11596" y="439791"/>
                  <a:pt x="-15393" y="344144"/>
                  <a:pt x="11595" y="274294"/>
                </a:cubicBezTo>
                <a:cubicBezTo>
                  <a:pt x="38582" y="204444"/>
                  <a:pt x="138596" y="86572"/>
                  <a:pt x="185427" y="43313"/>
                </a:cubicBezTo>
                <a:cubicBezTo>
                  <a:pt x="232258" y="54"/>
                  <a:pt x="294567" y="-11853"/>
                  <a:pt x="316395" y="12356"/>
                </a:cubicBezTo>
                <a:close/>
              </a:path>
            </a:pathLst>
          </a:custGeom>
          <a:solidFill>
            <a:schemeClr val="tx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descr="A hand with fingers spread out&#10;&#10;Description automatically generated">
            <a:extLst>
              <a:ext uri="{FF2B5EF4-FFF2-40B4-BE49-F238E27FC236}">
                <a16:creationId xmlns:a16="http://schemas.microsoft.com/office/drawing/2014/main" id="{BFFBADEB-9216-C600-0740-7618361AEB7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73080" t="43347" b="19437"/>
          <a:stretch/>
        </p:blipFill>
        <p:spPr>
          <a:xfrm rot="4520281" flipH="1">
            <a:off x="397657" y="2526699"/>
            <a:ext cx="702954" cy="1444879"/>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88A76D49-9BC8-BBA8-43EF-AD0EDAEF27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39" name="Group 38">
            <a:extLst>
              <a:ext uri="{FF2B5EF4-FFF2-40B4-BE49-F238E27FC236}">
                <a16:creationId xmlns:a16="http://schemas.microsoft.com/office/drawing/2014/main" id="{CA6539CC-4F02-37E1-DE29-361D8A40C016}"/>
              </a:ext>
            </a:extLst>
          </p:cNvPr>
          <p:cNvGrpSpPr/>
          <p:nvPr/>
        </p:nvGrpSpPr>
        <p:grpSpPr>
          <a:xfrm>
            <a:off x="2101601" y="4563302"/>
            <a:ext cx="2831879" cy="757291"/>
            <a:chOff x="4869452" y="4867138"/>
            <a:chExt cx="2831879" cy="757291"/>
          </a:xfrm>
        </p:grpSpPr>
        <p:sp>
          <p:nvSpPr>
            <p:cNvPr id="40" name="Rectangle: Rounded Corners 39">
              <a:extLst>
                <a:ext uri="{FF2B5EF4-FFF2-40B4-BE49-F238E27FC236}">
                  <a16:creationId xmlns:a16="http://schemas.microsoft.com/office/drawing/2014/main" id="{BA9792E8-8452-E24A-08EE-0B61662B7649}"/>
                </a:ext>
              </a:extLst>
            </p:cNvPr>
            <p:cNvSpPr/>
            <p:nvPr/>
          </p:nvSpPr>
          <p:spPr>
            <a:xfrm>
              <a:off x="4869452" y="4867138"/>
              <a:ext cx="2831879" cy="757291"/>
            </a:xfrm>
            <a:prstGeom prst="roundRect">
              <a:avLst>
                <a:gd name="adj" fmla="val 987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CD623EB1-887E-399F-5647-F6CC4419799D}"/>
                </a:ext>
              </a:extLst>
            </p:cNvPr>
            <p:cNvSpPr txBox="1"/>
            <p:nvPr/>
          </p:nvSpPr>
          <p:spPr>
            <a:xfrm>
              <a:off x="4968529" y="4930671"/>
              <a:ext cx="2732802" cy="646331"/>
            </a:xfrm>
            <a:prstGeom prst="rect">
              <a:avLst/>
            </a:prstGeom>
            <a:noFill/>
          </p:spPr>
          <p:txBody>
            <a:bodyPr wrap="square">
              <a:spAutoFit/>
            </a:bodyPr>
            <a:lstStyle/>
            <a:p>
              <a:pPr marL="0" lvl="0" indent="0" algn="l" rtl="0">
                <a:spcBef>
                  <a:spcPts val="0"/>
                </a:spcBef>
                <a:spcAft>
                  <a:spcPts val="0"/>
                </a:spcAft>
                <a:buNone/>
              </a:pPr>
              <a:r>
                <a:rPr lang="en-GB" sz="1800" b="1" dirty="0">
                  <a:solidFill>
                    <a:schemeClr val="dk1"/>
                  </a:solidFill>
                </a:rPr>
                <a:t>sand dunes</a:t>
              </a:r>
              <a:r>
                <a:rPr lang="en-GB" sz="1800" b="1" dirty="0"/>
                <a:t> </a:t>
              </a:r>
              <a:r>
                <a:rPr lang="en-GB" sz="1800" dirty="0"/>
                <a:t>- </a:t>
              </a:r>
              <a:r>
                <a:rPr lang="en-GB" sz="1800" dirty="0">
                  <a:solidFill>
                    <a:schemeClr val="dk1"/>
                  </a:solidFill>
                </a:rPr>
                <a:t>Large hills made of sand.</a:t>
              </a:r>
              <a:endParaRPr lang="en-GB" sz="1800" dirty="0"/>
            </a:p>
          </p:txBody>
        </p:sp>
      </p:grpSp>
      <p:grpSp>
        <p:nvGrpSpPr>
          <p:cNvPr id="42" name="Group 41">
            <a:extLst>
              <a:ext uri="{FF2B5EF4-FFF2-40B4-BE49-F238E27FC236}">
                <a16:creationId xmlns:a16="http://schemas.microsoft.com/office/drawing/2014/main" id="{EE165F5F-51E8-6A88-6F6D-E1BA1694AA02}"/>
              </a:ext>
            </a:extLst>
          </p:cNvPr>
          <p:cNvGrpSpPr/>
          <p:nvPr/>
        </p:nvGrpSpPr>
        <p:grpSpPr>
          <a:xfrm>
            <a:off x="1917464" y="4304378"/>
            <a:ext cx="483136" cy="584775"/>
            <a:chOff x="5308305" y="4648041"/>
            <a:chExt cx="483136" cy="584775"/>
          </a:xfrm>
        </p:grpSpPr>
        <p:sp>
          <p:nvSpPr>
            <p:cNvPr id="43" name="Oval 42">
              <a:extLst>
                <a:ext uri="{FF2B5EF4-FFF2-40B4-BE49-F238E27FC236}">
                  <a16:creationId xmlns:a16="http://schemas.microsoft.com/office/drawing/2014/main" id="{74668F1E-300D-E328-E068-9748BE823AE3}"/>
                </a:ext>
              </a:extLst>
            </p:cNvPr>
            <p:cNvSpPr/>
            <p:nvPr/>
          </p:nvSpPr>
          <p:spPr>
            <a:xfrm>
              <a:off x="5349875" y="4730750"/>
              <a:ext cx="400050" cy="400050"/>
            </a:xfrm>
            <a:prstGeom prst="ellipse">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5D4DE4B-8642-4A6C-B0B7-97766B16C8D3}"/>
                </a:ext>
              </a:extLst>
            </p:cNvPr>
            <p:cNvSpPr txBox="1"/>
            <p:nvPr/>
          </p:nvSpPr>
          <p:spPr>
            <a:xfrm>
              <a:off x="5308305" y="4648041"/>
              <a:ext cx="483136" cy="584775"/>
            </a:xfrm>
            <a:prstGeom prst="rect">
              <a:avLst/>
            </a:prstGeom>
            <a:noFill/>
          </p:spPr>
          <p:txBody>
            <a:bodyPr wrap="square" rtlCol="0">
              <a:spAutoFit/>
            </a:bodyPr>
            <a:lstStyle/>
            <a:p>
              <a:pPr algn="ctr"/>
              <a:r>
                <a:rPr lang="en-GB" sz="3200" b="1" dirty="0">
                  <a:solidFill>
                    <a:schemeClr val="bg1"/>
                  </a:solidFill>
                </a:rPr>
                <a:t>×</a:t>
              </a:r>
            </a:p>
          </p:txBody>
        </p:sp>
      </p:grpSp>
      <p:sp>
        <p:nvSpPr>
          <p:cNvPr id="45" name="Rectangle 44">
            <a:extLst>
              <a:ext uri="{FF2B5EF4-FFF2-40B4-BE49-F238E27FC236}">
                <a16:creationId xmlns:a16="http://schemas.microsoft.com/office/drawing/2014/main" id="{0651291D-D3E6-2ECC-6C6E-A42DCE1912E1}"/>
              </a:ext>
            </a:extLst>
          </p:cNvPr>
          <p:cNvSpPr/>
          <p:nvPr/>
        </p:nvSpPr>
        <p:spPr>
          <a:xfrm>
            <a:off x="5767025" y="3037702"/>
            <a:ext cx="2276289" cy="574177"/>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34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750"/>
                                        <p:tgtEl>
                                          <p:spTgt spid="29"/>
                                        </p:tgtEl>
                                      </p:cBhvr>
                                    </p:animEffect>
                                    <p:anim calcmode="lin" valueType="num">
                                      <p:cBhvr>
                                        <p:cTn id="8" dur="750" fill="hold"/>
                                        <p:tgtEl>
                                          <p:spTgt spid="29"/>
                                        </p:tgtEl>
                                        <p:attrNameLst>
                                          <p:attrName>ppt_x</p:attrName>
                                        </p:attrNameLst>
                                      </p:cBhvr>
                                      <p:tavLst>
                                        <p:tav tm="0">
                                          <p:val>
                                            <p:strVal val="#ppt_x"/>
                                          </p:val>
                                        </p:tav>
                                        <p:tav tm="100000">
                                          <p:val>
                                            <p:strVal val="#ppt_x"/>
                                          </p:val>
                                        </p:tav>
                                      </p:tavLst>
                                    </p:anim>
                                    <p:anim calcmode="lin" valueType="num">
                                      <p:cBhvr>
                                        <p:cTn id="9" dur="750" fill="hold"/>
                                        <p:tgtEl>
                                          <p:spTgt spid="29"/>
                                        </p:tgtEl>
                                        <p:attrNameLst>
                                          <p:attrName>ppt_y</p:attrName>
                                        </p:attrNameLst>
                                      </p:cBhvr>
                                      <p:tavLst>
                                        <p:tav tm="0">
                                          <p:val>
                                            <p:strVal val="#ppt_y+.1"/>
                                          </p:val>
                                        </p:tav>
                                        <p:tav tm="100000">
                                          <p:val>
                                            <p:strVal val="#ppt_y"/>
                                          </p:val>
                                        </p:tav>
                                      </p:tavLst>
                                    </p:anim>
                                  </p:childTnLst>
                                </p:cTn>
                              </p:par>
                              <p:par>
                                <p:cTn id="10" presetID="12" presetClass="exit" presetSubtype="8" fill="hold" nodeType="withEffect">
                                  <p:stCondLst>
                                    <p:cond delay="0"/>
                                  </p:stCondLst>
                                  <p:childTnLst>
                                    <p:anim calcmode="lin" valueType="num">
                                      <p:cBhvr additive="base">
                                        <p:cTn id="11" dur="500"/>
                                        <p:tgtEl>
                                          <p:spTgt spid="34"/>
                                        </p:tgtEl>
                                        <p:attrNameLst>
                                          <p:attrName>ppt_x</p:attrName>
                                        </p:attrNameLst>
                                      </p:cBhvr>
                                      <p:tavLst>
                                        <p:tav tm="0">
                                          <p:val>
                                            <p:strVal val="#ppt_x"/>
                                          </p:val>
                                        </p:tav>
                                        <p:tav tm="100000">
                                          <p:val>
                                            <p:strVal val="#ppt_x-#ppt_w*1.125000"/>
                                          </p:val>
                                        </p:tav>
                                      </p:tavLst>
                                    </p:anim>
                                    <p:animEffect transition="out" filter="wipe(left)">
                                      <p:cBhvr>
                                        <p:cTn id="12" dur="500"/>
                                        <p:tgtEl>
                                          <p:spTgt spid="34"/>
                                        </p:tgtEl>
                                      </p:cBhvr>
                                    </p:animEffect>
                                    <p:set>
                                      <p:cBhvr>
                                        <p:cTn id="13" dur="1" fill="hold">
                                          <p:stCondLst>
                                            <p:cond delay="499"/>
                                          </p:stCondLst>
                                        </p:cTn>
                                        <p:tgtEl>
                                          <p:spTgt spid="34"/>
                                        </p:tgtEl>
                                        <p:attrNameLst>
                                          <p:attrName>style.visibility</p:attrName>
                                        </p:attrNameLst>
                                      </p:cBhvr>
                                      <p:to>
                                        <p:strVal val="hidden"/>
                                      </p:to>
                                    </p:set>
                                  </p:childTnLst>
                                </p:cTn>
                              </p:par>
                            </p:childTnLst>
                          </p:cTn>
                        </p:par>
                        <p:par>
                          <p:cTn id="14" fill="hold">
                            <p:stCondLst>
                              <p:cond delay="750"/>
                            </p:stCondLst>
                            <p:childTnLst>
                              <p:par>
                                <p:cTn id="15" presetID="1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p:tgtEl>
                                          <p:spTgt spid="35"/>
                                        </p:tgtEl>
                                        <p:attrNameLst>
                                          <p:attrName>ppt_x</p:attrName>
                                        </p:attrNameLst>
                                      </p:cBhvr>
                                      <p:tavLst>
                                        <p:tav tm="0">
                                          <p:val>
                                            <p:strVal val="#ppt_x-#ppt_w*1.125000"/>
                                          </p:val>
                                        </p:tav>
                                        <p:tav tm="100000">
                                          <p:val>
                                            <p:strVal val="#ppt_x"/>
                                          </p:val>
                                        </p:tav>
                                      </p:tavLst>
                                    </p:anim>
                                    <p:animEffect transition="in" filter="wipe(right)">
                                      <p:cBhvr>
                                        <p:cTn id="18" dur="500"/>
                                        <p:tgtEl>
                                          <p:spTgt spid="3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45"/>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childTnLst>
                          </p:cTn>
                        </p:par>
                      </p:childTnLst>
                    </p:cTn>
                  </p:par>
                </p:childTnLst>
              </p:cTn>
              <p:nextCondLst>
                <p:cond evt="onClick" delay="0">
                  <p:tgtEl>
                    <p:spTgt spid="45"/>
                  </p:tgtEl>
                </p:cond>
              </p:nextCondLst>
            </p:seq>
            <p:seq concurrent="1" nextAc="seek">
              <p:cTn id="31" restart="whenNotActive" fill="hold" evtFilter="cancelBubble" nodeType="interactiveSeq">
                <p:stCondLst>
                  <p:cond evt="onClick" delay="0">
                    <p:tgtEl>
                      <p:spTgt spid="42"/>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42"/>
                                        </p:tgtEl>
                                      </p:cBhvr>
                                    </p:animEffect>
                                    <p:set>
                                      <p:cBhvr>
                                        <p:cTn id="36" dur="1" fill="hold">
                                          <p:stCondLst>
                                            <p:cond delay="499"/>
                                          </p:stCondLst>
                                        </p:cTn>
                                        <p:tgtEl>
                                          <p:spTgt spid="42"/>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39"/>
                                        </p:tgtEl>
                                      </p:cBhvr>
                                    </p:animEffect>
                                    <p:set>
                                      <p:cBhvr>
                                        <p:cTn id="39"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white airplane in the air&#10;&#10;Description automatically generated with medium confidence">
            <a:extLst>
              <a:ext uri="{FF2B5EF4-FFF2-40B4-BE49-F238E27FC236}">
                <a16:creationId xmlns:a16="http://schemas.microsoft.com/office/drawing/2014/main" id="{43B8D2C5-CE5C-E5E0-A151-6EC458F3FD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238" y="1116983"/>
            <a:ext cx="8137518" cy="5276673"/>
          </a:xfrm>
          <a:prstGeom prst="rect">
            <a:avLst/>
          </a:prstGeom>
        </p:spPr>
      </p:pic>
      <p:grpSp>
        <p:nvGrpSpPr>
          <p:cNvPr id="15" name="Group 14">
            <a:extLst>
              <a:ext uri="{FF2B5EF4-FFF2-40B4-BE49-F238E27FC236}">
                <a16:creationId xmlns:a16="http://schemas.microsoft.com/office/drawing/2014/main" id="{B4688796-3AB7-CD93-E19B-393C71A3E0FC}"/>
              </a:ext>
            </a:extLst>
          </p:cNvPr>
          <p:cNvGrpSpPr/>
          <p:nvPr/>
        </p:nvGrpSpPr>
        <p:grpSpPr>
          <a:xfrm>
            <a:off x="1120132" y="1144472"/>
            <a:ext cx="6903728" cy="1095808"/>
            <a:chOff x="1120132" y="1144472"/>
            <a:chExt cx="6903728" cy="1095808"/>
          </a:xfrm>
        </p:grpSpPr>
        <p:sp>
          <p:nvSpPr>
            <p:cNvPr id="16" name="Rectangle: Top Corners Rounded 15">
              <a:extLst>
                <a:ext uri="{FF2B5EF4-FFF2-40B4-BE49-F238E27FC236}">
                  <a16:creationId xmlns:a16="http://schemas.microsoft.com/office/drawing/2014/main" id="{7A2EE690-5918-E282-6F82-095E5E2B34D7}"/>
                </a:ext>
              </a:extLst>
            </p:cNvPr>
            <p:cNvSpPr/>
            <p:nvPr/>
          </p:nvSpPr>
          <p:spPr>
            <a:xfrm rot="10800000">
              <a:off x="1120132" y="1144472"/>
              <a:ext cx="6903728" cy="109580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B50744D0-2D42-D42E-0FED-97D40C421C68}"/>
                </a:ext>
              </a:extLst>
            </p:cNvPr>
            <p:cNvSpPr txBox="1"/>
            <p:nvPr/>
          </p:nvSpPr>
          <p:spPr>
            <a:xfrm>
              <a:off x="1190144" y="1502306"/>
              <a:ext cx="6763704" cy="646331"/>
            </a:xfrm>
            <a:prstGeom prst="rect">
              <a:avLst/>
            </a:prstGeom>
            <a:noFill/>
          </p:spPr>
          <p:txBody>
            <a:bodyPr wrap="square">
              <a:spAutoFit/>
            </a:bodyPr>
            <a:lstStyle/>
            <a:p>
              <a:pPr algn="ctr"/>
              <a:r>
                <a:rPr lang="en-GB" dirty="0">
                  <a:solidFill>
                    <a:schemeClr val="bg1"/>
                  </a:solidFill>
                </a:rPr>
                <a:t>The brothers built their own aeroplane called the </a:t>
              </a:r>
              <a:r>
                <a:rPr lang="en-GB" b="1" dirty="0">
                  <a:solidFill>
                    <a:schemeClr val="bg1"/>
                  </a:solidFill>
                </a:rPr>
                <a:t>Wright Flyer I</a:t>
              </a:r>
              <a:r>
                <a:rPr lang="en-GB" dirty="0">
                  <a:solidFill>
                    <a:schemeClr val="bg1"/>
                  </a:solidFill>
                </a:rPr>
                <a:t> in 1903. It had wooden propellers and a petrol engine.</a:t>
              </a:r>
            </a:p>
          </p:txBody>
        </p:sp>
      </p:grpSp>
      <p:sp>
        <p:nvSpPr>
          <p:cNvPr id="2" name="Flowchart: Document 18">
            <a:extLst>
              <a:ext uri="{FF2B5EF4-FFF2-40B4-BE49-F238E27FC236}">
                <a16:creationId xmlns:a16="http://schemas.microsoft.com/office/drawing/2014/main" id="{6D55DCDE-2418-8852-67D1-FDC5A930D094}"/>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ECB8D77-C24C-AFE5-F27C-17E37579756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The First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662CFA6-B8EA-FE50-383F-5B1C6554F3B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The First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9DBF9715-0055-895F-C2D2-4CACE54F8E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DDEB5049-C35C-117A-9A20-44E3DDD4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6F30AD3-809B-B01E-2DD4-8932424310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E557D12A-484B-1F3A-FA8A-C3C896C429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11" name="Group 10">
            <a:extLst>
              <a:ext uri="{FF2B5EF4-FFF2-40B4-BE49-F238E27FC236}">
                <a16:creationId xmlns:a16="http://schemas.microsoft.com/office/drawing/2014/main" id="{0719556B-A229-E0AF-A841-B4F4528ED50C}"/>
              </a:ext>
            </a:extLst>
          </p:cNvPr>
          <p:cNvGrpSpPr/>
          <p:nvPr/>
        </p:nvGrpSpPr>
        <p:grpSpPr>
          <a:xfrm>
            <a:off x="498476" y="6003236"/>
            <a:ext cx="8144998" cy="350685"/>
            <a:chOff x="498476" y="6003236"/>
            <a:chExt cx="8144998" cy="350685"/>
          </a:xfrm>
        </p:grpSpPr>
        <p:sp>
          <p:nvSpPr>
            <p:cNvPr id="12" name="Freeform: Shape 11">
              <a:extLst>
                <a:ext uri="{FF2B5EF4-FFF2-40B4-BE49-F238E27FC236}">
                  <a16:creationId xmlns:a16="http://schemas.microsoft.com/office/drawing/2014/main" id="{292B3AB9-D138-8A5C-FBC6-72FAEA0B6603}"/>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3" name="Freeform: Shape 12">
              <a:extLst>
                <a:ext uri="{FF2B5EF4-FFF2-40B4-BE49-F238E27FC236}">
                  <a16:creationId xmlns:a16="http://schemas.microsoft.com/office/drawing/2014/main" id="{004780C1-0CB8-A60E-D6E4-09BC2EE261BC}"/>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9" name="Group 8">
            <a:extLst>
              <a:ext uri="{FF2B5EF4-FFF2-40B4-BE49-F238E27FC236}">
                <a16:creationId xmlns:a16="http://schemas.microsoft.com/office/drawing/2014/main" id="{94A9FE3B-F681-7C15-9880-0DF3EB31119A}"/>
              </a:ext>
            </a:extLst>
          </p:cNvPr>
          <p:cNvGrpSpPr/>
          <p:nvPr/>
        </p:nvGrpSpPr>
        <p:grpSpPr>
          <a:xfrm>
            <a:off x="-64895" y="4905806"/>
            <a:ext cx="4400920" cy="1095811"/>
            <a:chOff x="1704949" y="1412353"/>
            <a:chExt cx="4400920" cy="1095811"/>
          </a:xfrm>
        </p:grpSpPr>
        <p:sp>
          <p:nvSpPr>
            <p:cNvPr id="10" name="Rectangle: Top Corners Rounded 9">
              <a:extLst>
                <a:ext uri="{FF2B5EF4-FFF2-40B4-BE49-F238E27FC236}">
                  <a16:creationId xmlns:a16="http://schemas.microsoft.com/office/drawing/2014/main" id="{E0D17881-3038-B96B-0265-17A76420D9C0}"/>
                </a:ext>
              </a:extLst>
            </p:cNvPr>
            <p:cNvSpPr/>
            <p:nvPr/>
          </p:nvSpPr>
          <p:spPr>
            <a:xfrm rot="5400000">
              <a:off x="3357503" y="-240201"/>
              <a:ext cx="1095811" cy="4400920"/>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FC10DE01-1B7C-A079-BB8C-9E4A89A6C685}"/>
                </a:ext>
              </a:extLst>
            </p:cNvPr>
            <p:cNvSpPr txBox="1"/>
            <p:nvPr/>
          </p:nvSpPr>
          <p:spPr>
            <a:xfrm>
              <a:off x="2179312" y="1502306"/>
              <a:ext cx="3926557" cy="923330"/>
            </a:xfrm>
            <a:prstGeom prst="rect">
              <a:avLst/>
            </a:prstGeom>
            <a:noFill/>
          </p:spPr>
          <p:txBody>
            <a:bodyPr wrap="square">
              <a:spAutoFit/>
            </a:bodyPr>
            <a:lstStyle/>
            <a:p>
              <a:r>
                <a:rPr lang="en-GB" dirty="0">
                  <a:solidFill>
                    <a:sysClr val="windowText" lastClr="000000"/>
                  </a:solidFill>
                </a:rPr>
                <a:t>At first, the plane wasn’t successful and they spent many weeks struggling to get the plane to fly. </a:t>
              </a:r>
            </a:p>
          </p:txBody>
        </p:sp>
      </p:grpSp>
      <p:grpSp>
        <p:nvGrpSpPr>
          <p:cNvPr id="18" name="Group 17">
            <a:extLst>
              <a:ext uri="{FF2B5EF4-FFF2-40B4-BE49-F238E27FC236}">
                <a16:creationId xmlns:a16="http://schemas.microsoft.com/office/drawing/2014/main" id="{40CBBDB3-2722-36CB-1487-9FFADCF4221D}"/>
              </a:ext>
            </a:extLst>
          </p:cNvPr>
          <p:cNvGrpSpPr/>
          <p:nvPr/>
        </p:nvGrpSpPr>
        <p:grpSpPr>
          <a:xfrm>
            <a:off x="5728181" y="4905806"/>
            <a:ext cx="3569205" cy="1095811"/>
            <a:chOff x="1704949" y="1412352"/>
            <a:chExt cx="3569205" cy="1095811"/>
          </a:xfrm>
        </p:grpSpPr>
        <p:sp>
          <p:nvSpPr>
            <p:cNvPr id="19" name="Rectangle: Top Corners Rounded 18">
              <a:extLst>
                <a:ext uri="{FF2B5EF4-FFF2-40B4-BE49-F238E27FC236}">
                  <a16:creationId xmlns:a16="http://schemas.microsoft.com/office/drawing/2014/main" id="{D7AB913A-9200-1FFC-5B12-1F1061D3C365}"/>
                </a:ext>
              </a:extLst>
            </p:cNvPr>
            <p:cNvSpPr/>
            <p:nvPr/>
          </p:nvSpPr>
          <p:spPr>
            <a:xfrm rot="16200000">
              <a:off x="2941646" y="175655"/>
              <a:ext cx="1095811" cy="3569205"/>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2CB1CEA-B650-46C9-882B-AF8D184272BD}"/>
                </a:ext>
              </a:extLst>
            </p:cNvPr>
            <p:cNvSpPr txBox="1"/>
            <p:nvPr/>
          </p:nvSpPr>
          <p:spPr>
            <a:xfrm>
              <a:off x="1813794" y="1502306"/>
              <a:ext cx="2929657" cy="923330"/>
            </a:xfrm>
            <a:prstGeom prst="rect">
              <a:avLst/>
            </a:prstGeom>
            <a:noFill/>
          </p:spPr>
          <p:txBody>
            <a:bodyPr wrap="square">
              <a:spAutoFit/>
            </a:bodyPr>
            <a:lstStyle/>
            <a:p>
              <a:pPr marL="0" lvl="0" indent="0" algn="l" rtl="0">
                <a:spcBef>
                  <a:spcPts val="0"/>
                </a:spcBef>
                <a:spcAft>
                  <a:spcPts val="0"/>
                </a:spcAft>
                <a:buNone/>
              </a:pPr>
              <a:r>
                <a:rPr lang="en-GB" dirty="0"/>
                <a:t>However, on 17</a:t>
              </a:r>
              <a:r>
                <a:rPr lang="en-GB" baseline="30000" dirty="0"/>
                <a:t>th</a:t>
              </a:r>
              <a:r>
                <a:rPr lang="en-GB" dirty="0"/>
                <a:t> December 1903 the plane finally worked!</a:t>
              </a:r>
            </a:p>
          </p:txBody>
        </p:sp>
      </p:grpSp>
    </p:spTree>
    <p:extLst>
      <p:ext uri="{BB962C8B-B14F-4D97-AF65-F5344CB8AC3E}">
        <p14:creationId xmlns:p14="http://schemas.microsoft.com/office/powerpoint/2010/main" val="29958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ppt_x</p:attrName>
                                        </p:attrNameLst>
                                      </p:cBhvr>
                                      <p:tavLst>
                                        <p:tav tm="0">
                                          <p:val>
                                            <p:strVal val="#ppt_x-#ppt_w*1.125000"/>
                                          </p:val>
                                        </p:tav>
                                        <p:tav tm="100000">
                                          <p:val>
                                            <p:strVal val="#ppt_x"/>
                                          </p:val>
                                        </p:tav>
                                      </p:tavLst>
                                    </p:anim>
                                    <p:animEffect transition="in" filter="wipe(right)">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lef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A beach with waves and blue sky&#10;&#10;Description automatically generated">
            <a:extLst>
              <a:ext uri="{FF2B5EF4-FFF2-40B4-BE49-F238E27FC236}">
                <a16:creationId xmlns:a16="http://schemas.microsoft.com/office/drawing/2014/main" id="{CBFC78CC-B676-C8E3-C587-1F873FFE52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3237" y="1196131"/>
            <a:ext cx="8137335" cy="5754036"/>
          </a:xfrm>
          <a:prstGeom prst="rect">
            <a:avLst/>
          </a:prstGeom>
        </p:spPr>
      </p:pic>
      <p:grpSp>
        <p:nvGrpSpPr>
          <p:cNvPr id="15" name="Group 14">
            <a:extLst>
              <a:ext uri="{FF2B5EF4-FFF2-40B4-BE49-F238E27FC236}">
                <a16:creationId xmlns:a16="http://schemas.microsoft.com/office/drawing/2014/main" id="{B4688796-3AB7-CD93-E19B-393C71A3E0FC}"/>
              </a:ext>
            </a:extLst>
          </p:cNvPr>
          <p:cNvGrpSpPr/>
          <p:nvPr/>
        </p:nvGrpSpPr>
        <p:grpSpPr>
          <a:xfrm>
            <a:off x="1120132" y="1144472"/>
            <a:ext cx="6903728" cy="878267"/>
            <a:chOff x="1120132" y="1144472"/>
            <a:chExt cx="6903728" cy="878267"/>
          </a:xfrm>
        </p:grpSpPr>
        <p:sp>
          <p:nvSpPr>
            <p:cNvPr id="16" name="Rectangle: Top Corners Rounded 15">
              <a:extLst>
                <a:ext uri="{FF2B5EF4-FFF2-40B4-BE49-F238E27FC236}">
                  <a16:creationId xmlns:a16="http://schemas.microsoft.com/office/drawing/2014/main" id="{7A2EE690-5918-E282-6F82-095E5E2B34D7}"/>
                </a:ext>
              </a:extLst>
            </p:cNvPr>
            <p:cNvSpPr/>
            <p:nvPr/>
          </p:nvSpPr>
          <p:spPr>
            <a:xfrm rot="10800000">
              <a:off x="1120132" y="1144472"/>
              <a:ext cx="6903728" cy="878267"/>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B50744D0-2D42-D42E-0FED-97D40C421C68}"/>
                </a:ext>
              </a:extLst>
            </p:cNvPr>
            <p:cNvSpPr txBox="1"/>
            <p:nvPr/>
          </p:nvSpPr>
          <p:spPr>
            <a:xfrm>
              <a:off x="1190144" y="1502306"/>
              <a:ext cx="6763704" cy="369332"/>
            </a:xfrm>
            <a:prstGeom prst="rect">
              <a:avLst/>
            </a:prstGeom>
            <a:noFill/>
          </p:spPr>
          <p:txBody>
            <a:bodyPr wrap="square">
              <a:spAutoFit/>
            </a:bodyPr>
            <a:lstStyle/>
            <a:p>
              <a:pPr algn="ctr"/>
              <a:r>
                <a:rPr lang="en-GB" dirty="0">
                  <a:solidFill>
                    <a:schemeClr val="bg1"/>
                  </a:solidFill>
                </a:rPr>
                <a:t>Piloted by Orville, it flew for 12 seconds and travelled 120 feet. </a:t>
              </a:r>
            </a:p>
          </p:txBody>
        </p:sp>
      </p:grpSp>
      <p:sp>
        <p:nvSpPr>
          <p:cNvPr id="2" name="Flowchart: Document 18">
            <a:extLst>
              <a:ext uri="{FF2B5EF4-FFF2-40B4-BE49-F238E27FC236}">
                <a16:creationId xmlns:a16="http://schemas.microsoft.com/office/drawing/2014/main" id="{6D55DCDE-2418-8852-67D1-FDC5A930D094}"/>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ECB8D77-C24C-AFE5-F27C-17E37579756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The First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662CFA6-B8EA-FE50-383F-5B1C6554F3B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The First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9DBF9715-0055-895F-C2D2-4CACE54F8E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6F30AD3-809B-B01E-2DD4-8932424310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E557D12A-484B-1F3A-FA8A-C3C896C429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11" name="Group 10">
            <a:extLst>
              <a:ext uri="{FF2B5EF4-FFF2-40B4-BE49-F238E27FC236}">
                <a16:creationId xmlns:a16="http://schemas.microsoft.com/office/drawing/2014/main" id="{0719556B-A229-E0AF-A841-B4F4528ED50C}"/>
              </a:ext>
            </a:extLst>
          </p:cNvPr>
          <p:cNvGrpSpPr/>
          <p:nvPr/>
        </p:nvGrpSpPr>
        <p:grpSpPr>
          <a:xfrm>
            <a:off x="498476" y="6003236"/>
            <a:ext cx="8144998" cy="350685"/>
            <a:chOff x="498476" y="6003236"/>
            <a:chExt cx="8144998" cy="350685"/>
          </a:xfrm>
        </p:grpSpPr>
        <p:sp>
          <p:nvSpPr>
            <p:cNvPr id="12" name="Freeform: Shape 11">
              <a:extLst>
                <a:ext uri="{FF2B5EF4-FFF2-40B4-BE49-F238E27FC236}">
                  <a16:creationId xmlns:a16="http://schemas.microsoft.com/office/drawing/2014/main" id="{292B3AB9-D138-8A5C-FBC6-72FAEA0B6603}"/>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3" name="Freeform: Shape 12">
              <a:extLst>
                <a:ext uri="{FF2B5EF4-FFF2-40B4-BE49-F238E27FC236}">
                  <a16:creationId xmlns:a16="http://schemas.microsoft.com/office/drawing/2014/main" id="{004780C1-0CB8-A60E-D6E4-09BC2EE261BC}"/>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pic>
        <p:nvPicPr>
          <p:cNvPr id="21" name="Picture 20" descr="A cartoon of a white airplane&#10;&#10;Description automatically generated">
            <a:extLst>
              <a:ext uri="{FF2B5EF4-FFF2-40B4-BE49-F238E27FC236}">
                <a16:creationId xmlns:a16="http://schemas.microsoft.com/office/drawing/2014/main" id="{B94DE465-A6BA-D118-4E69-5F50A9ABB7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39733">
            <a:off x="4372568" y="4454124"/>
            <a:ext cx="3131291" cy="1630510"/>
          </a:xfrm>
          <a:prstGeom prst="rect">
            <a:avLst/>
          </a:prstGeom>
        </p:spPr>
      </p:pic>
      <p:sp>
        <p:nvSpPr>
          <p:cNvPr id="22" name="Oval 21">
            <a:extLst>
              <a:ext uri="{FF2B5EF4-FFF2-40B4-BE49-F238E27FC236}">
                <a16:creationId xmlns:a16="http://schemas.microsoft.com/office/drawing/2014/main" id="{4D9A675F-45EF-F0CD-8B21-140FCC12E699}"/>
              </a:ext>
            </a:extLst>
          </p:cNvPr>
          <p:cNvSpPr/>
          <p:nvPr/>
        </p:nvSpPr>
        <p:spPr>
          <a:xfrm>
            <a:off x="4737730" y="5912712"/>
            <a:ext cx="2871794" cy="308529"/>
          </a:xfrm>
          <a:prstGeom prst="ellipse">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8E987E86-71D0-3F30-CE2F-3D024625BCBA}"/>
              </a:ext>
            </a:extLst>
          </p:cNvPr>
          <p:cNvGrpSpPr/>
          <p:nvPr/>
        </p:nvGrpSpPr>
        <p:grpSpPr>
          <a:xfrm>
            <a:off x="4933931" y="4197125"/>
            <a:ext cx="3089929" cy="2245955"/>
            <a:chOff x="1120132" y="1144472"/>
            <a:chExt cx="3089929" cy="2245955"/>
          </a:xfrm>
        </p:grpSpPr>
        <p:sp>
          <p:nvSpPr>
            <p:cNvPr id="10" name="Rectangle: Top Corners Rounded 9">
              <a:extLst>
                <a:ext uri="{FF2B5EF4-FFF2-40B4-BE49-F238E27FC236}">
                  <a16:creationId xmlns:a16="http://schemas.microsoft.com/office/drawing/2014/main" id="{89E286D2-9808-A8E1-9F2C-7F0FDE526B3A}"/>
                </a:ext>
              </a:extLst>
            </p:cNvPr>
            <p:cNvSpPr/>
            <p:nvPr/>
          </p:nvSpPr>
          <p:spPr>
            <a:xfrm>
              <a:off x="1120132" y="1144472"/>
              <a:ext cx="3089929" cy="2245955"/>
            </a:xfrm>
            <a:prstGeom prst="round2SameRect">
              <a:avLst>
                <a:gd name="adj1" fmla="val 7596"/>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60400B73-CB9C-D624-81C5-AA8DD63FE86F}"/>
                </a:ext>
              </a:extLst>
            </p:cNvPr>
            <p:cNvSpPr txBox="1"/>
            <p:nvPr/>
          </p:nvSpPr>
          <p:spPr>
            <a:xfrm>
              <a:off x="1205385" y="1238077"/>
              <a:ext cx="2914500" cy="2031325"/>
            </a:xfrm>
            <a:prstGeom prst="rect">
              <a:avLst/>
            </a:prstGeom>
            <a:noFill/>
          </p:spPr>
          <p:txBody>
            <a:bodyPr wrap="square">
              <a:spAutoFit/>
            </a:bodyPr>
            <a:lstStyle/>
            <a:p>
              <a:r>
                <a:rPr lang="en-GB" dirty="0">
                  <a:solidFill>
                    <a:schemeClr val="bg1"/>
                  </a:solidFill>
                </a:rPr>
                <a:t>Both Orville and Wilbur took turns to fly the plane that day and Wilbur eventually managed to keep the plane in the air for 59 seconds, travelling 852 feet.</a:t>
              </a:r>
            </a:p>
          </p:txBody>
        </p:sp>
      </p:grpSp>
      <p:pic>
        <p:nvPicPr>
          <p:cNvPr id="6" name="Picture 5" descr="A blue and white border with a white background&#10;&#10;Description automatically generated">
            <a:extLst>
              <a:ext uri="{FF2B5EF4-FFF2-40B4-BE49-F238E27FC236}">
                <a16:creationId xmlns:a16="http://schemas.microsoft.com/office/drawing/2014/main" id="{DDEB5049-C35C-117A-9A20-44E3DDD4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grpSp>
        <p:nvGrpSpPr>
          <p:cNvPr id="18" name="Group 17">
            <a:extLst>
              <a:ext uri="{FF2B5EF4-FFF2-40B4-BE49-F238E27FC236}">
                <a16:creationId xmlns:a16="http://schemas.microsoft.com/office/drawing/2014/main" id="{1E594EFE-D050-6877-3446-675B23784290}"/>
              </a:ext>
            </a:extLst>
          </p:cNvPr>
          <p:cNvGrpSpPr/>
          <p:nvPr/>
        </p:nvGrpSpPr>
        <p:grpSpPr>
          <a:xfrm>
            <a:off x="-123828" y="4649956"/>
            <a:ext cx="3884938" cy="1353279"/>
            <a:chOff x="276823" y="3650277"/>
            <a:chExt cx="3884938" cy="1353279"/>
          </a:xfrm>
        </p:grpSpPr>
        <p:sp>
          <p:nvSpPr>
            <p:cNvPr id="23" name="Rectangle: Top Corners Rounded 22">
              <a:extLst>
                <a:ext uri="{FF2B5EF4-FFF2-40B4-BE49-F238E27FC236}">
                  <a16:creationId xmlns:a16="http://schemas.microsoft.com/office/drawing/2014/main" id="{18A464EF-CA3E-DFE0-29C1-E23C41DB8AD0}"/>
                </a:ext>
              </a:extLst>
            </p:cNvPr>
            <p:cNvSpPr/>
            <p:nvPr/>
          </p:nvSpPr>
          <p:spPr>
            <a:xfrm rot="5400000">
              <a:off x="1542652" y="2384448"/>
              <a:ext cx="1353279" cy="3884938"/>
            </a:xfrm>
            <a:prstGeom prst="round2SameRect">
              <a:avLst>
                <a:gd name="adj1" fmla="val 11898"/>
                <a:gd name="adj2" fmla="val 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9D05B78-9C97-B69B-2A5A-CC369CAEEBD5}"/>
                </a:ext>
              </a:extLst>
            </p:cNvPr>
            <p:cNvSpPr txBox="1"/>
            <p:nvPr/>
          </p:nvSpPr>
          <p:spPr>
            <a:xfrm>
              <a:off x="883625" y="3736960"/>
              <a:ext cx="3278136" cy="1200329"/>
            </a:xfrm>
            <a:prstGeom prst="rect">
              <a:avLst/>
            </a:prstGeom>
            <a:noFill/>
          </p:spPr>
          <p:txBody>
            <a:bodyPr wrap="square">
              <a:spAutoFit/>
            </a:bodyPr>
            <a:lstStyle/>
            <a:p>
              <a:r>
                <a:rPr lang="en-GB" b="1" dirty="0">
                  <a:solidFill>
                    <a:srgbClr val="21A6F9"/>
                  </a:solidFill>
                </a:rPr>
                <a:t>Talk About It</a:t>
              </a:r>
            </a:p>
            <a:p>
              <a:pPr marL="0" lvl="0" indent="0" algn="l" rtl="0">
                <a:spcBef>
                  <a:spcPts val="0"/>
                </a:spcBef>
                <a:spcAft>
                  <a:spcPts val="0"/>
                </a:spcAft>
                <a:buNone/>
              </a:pPr>
              <a:r>
                <a:rPr lang="en-GB" sz="1800" dirty="0"/>
                <a:t>What do you think the world would be like without the work of the Wright Brothers?</a:t>
              </a:r>
            </a:p>
          </p:txBody>
        </p:sp>
      </p:grpSp>
    </p:spTree>
    <p:extLst>
      <p:ext uri="{BB962C8B-B14F-4D97-AF65-F5344CB8AC3E}">
        <p14:creationId xmlns:p14="http://schemas.microsoft.com/office/powerpoint/2010/main" val="224265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2.96296E-6 L -0.37934 -0.33542 " pathEditMode="relative" rAng="0" ptsTypes="AA">
                                      <p:cBhvr>
                                        <p:cTn id="6" dur="2500" fill="hold"/>
                                        <p:tgtEl>
                                          <p:spTgt spid="21"/>
                                        </p:tgtEl>
                                        <p:attrNameLst>
                                          <p:attrName>ppt_x</p:attrName>
                                          <p:attrName>ppt_y</p:attrName>
                                        </p:attrNameLst>
                                      </p:cBhvr>
                                      <p:rCtr x="-18976" y="-16782"/>
                                    </p:animMotion>
                                  </p:childTnLst>
                                </p:cTn>
                              </p:par>
                              <p:par>
                                <p:cTn id="7" presetID="42" presetClass="path" presetSubtype="0" accel="50000" decel="50000" fill="hold" grpId="0" nodeType="withEffect">
                                  <p:stCondLst>
                                    <p:cond delay="0"/>
                                  </p:stCondLst>
                                  <p:childTnLst>
                                    <p:animMotion origin="layout" path="M 1.11022E-16 -2.22222E-6 L -0.4092 -0.25023 " pathEditMode="relative" rAng="0" ptsTypes="AA">
                                      <p:cBhvr>
                                        <p:cTn id="8" dur="2500" fill="hold"/>
                                        <p:tgtEl>
                                          <p:spTgt spid="22"/>
                                        </p:tgtEl>
                                        <p:attrNameLst>
                                          <p:attrName>ppt_x</p:attrName>
                                          <p:attrName>ppt_y</p:attrName>
                                        </p:attrNameLst>
                                      </p:cBhvr>
                                      <p:rCtr x="-20469" y="-12523"/>
                                    </p:animMotion>
                                  </p:childTnLst>
                                </p:cTn>
                              </p:par>
                              <p:par>
                                <p:cTn id="9" presetID="6" presetClass="emph" presetSubtype="0" accel="48000" decel="52000" fill="hold" nodeType="withEffect">
                                  <p:stCondLst>
                                    <p:cond delay="0"/>
                                  </p:stCondLst>
                                  <p:childTnLst>
                                    <p:animScale>
                                      <p:cBhvr>
                                        <p:cTn id="10" dur="2500" fill="hold"/>
                                        <p:tgtEl>
                                          <p:spTgt spid="21"/>
                                        </p:tgtEl>
                                      </p:cBhvr>
                                      <p:by x="80000" y="80000"/>
                                    </p:animScale>
                                  </p:childTnLst>
                                </p:cTn>
                              </p:par>
                              <p:par>
                                <p:cTn id="11" presetID="6" presetClass="emph" presetSubtype="0" accel="47000" decel="45000" fill="hold" grpId="1" nodeType="withEffect">
                                  <p:stCondLst>
                                    <p:cond delay="0"/>
                                  </p:stCondLst>
                                  <p:childTnLst>
                                    <p:animScale>
                                      <p:cBhvr>
                                        <p:cTn id="12" dur="2500" fill="hold"/>
                                        <p:tgtEl>
                                          <p:spTgt spid="22"/>
                                        </p:tgtEl>
                                      </p:cBhvr>
                                      <p:by x="70000" y="70000"/>
                                    </p:animScale>
                                  </p:childTnLst>
                                </p:cTn>
                              </p:par>
                              <p:par>
                                <p:cTn id="13" presetID="12" presetClass="entr" presetSubtype="4" fill="hold" nodeType="withEffect">
                                  <p:stCondLst>
                                    <p:cond delay="1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p:tgtEl>
                                          <p:spTgt spid="9"/>
                                        </p:tgtEl>
                                        <p:attrNameLst>
                                          <p:attrName>ppt_y</p:attrName>
                                        </p:attrNameLst>
                                      </p:cBhvr>
                                      <p:tavLst>
                                        <p:tav tm="0">
                                          <p:val>
                                            <p:strVal val="#ppt_y+#ppt_h*1.125000"/>
                                          </p:val>
                                        </p:tav>
                                        <p:tav tm="100000">
                                          <p:val>
                                            <p:strVal val="#ppt_y"/>
                                          </p:val>
                                        </p:tav>
                                      </p:tavLst>
                                    </p:anim>
                                    <p:animEffect transition="in" filter="wipe(up)">
                                      <p:cBhvr>
                                        <p:cTn id="16" dur="75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p:tgtEl>
                                          <p:spTgt spid="18"/>
                                        </p:tgtEl>
                                        <p:attrNameLst>
                                          <p:attrName>ppt_x</p:attrName>
                                        </p:attrNameLst>
                                      </p:cBhvr>
                                      <p:tavLst>
                                        <p:tav tm="0">
                                          <p:val>
                                            <p:strVal val="#ppt_x-#ppt_w*1.125000"/>
                                          </p:val>
                                        </p:tav>
                                        <p:tav tm="100000">
                                          <p:val>
                                            <p:strVal val="#ppt_x"/>
                                          </p:val>
                                        </p:tav>
                                      </p:tavLst>
                                    </p:anim>
                                    <p:animEffect transition="in" filter="wipe(righ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C2421779-BB50-83F5-B81C-E57BEF8984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1160980"/>
            <a:ext cx="8137335" cy="5617298"/>
          </a:xfrm>
          <a:prstGeom prst="rect">
            <a:avLst/>
          </a:prstGeom>
        </p:spPr>
      </p:pic>
      <p:grpSp>
        <p:nvGrpSpPr>
          <p:cNvPr id="26" name="Group 25">
            <a:extLst>
              <a:ext uri="{FF2B5EF4-FFF2-40B4-BE49-F238E27FC236}">
                <a16:creationId xmlns:a16="http://schemas.microsoft.com/office/drawing/2014/main" id="{63080D96-A70D-9B5A-5FBB-D891F6D01140}"/>
              </a:ext>
            </a:extLst>
          </p:cNvPr>
          <p:cNvGrpSpPr/>
          <p:nvPr/>
        </p:nvGrpSpPr>
        <p:grpSpPr>
          <a:xfrm>
            <a:off x="5082428" y="3568859"/>
            <a:ext cx="3035083" cy="1909977"/>
            <a:chOff x="2179310" y="1412352"/>
            <a:chExt cx="3035083" cy="1909977"/>
          </a:xfrm>
        </p:grpSpPr>
        <p:sp>
          <p:nvSpPr>
            <p:cNvPr id="27" name="Rectangle: Top Corners Rounded 26">
              <a:extLst>
                <a:ext uri="{FF2B5EF4-FFF2-40B4-BE49-F238E27FC236}">
                  <a16:creationId xmlns:a16="http://schemas.microsoft.com/office/drawing/2014/main" id="{408490A7-75B9-B335-8C63-75B69ABE4E5E}"/>
                </a:ext>
              </a:extLst>
            </p:cNvPr>
            <p:cNvSpPr/>
            <p:nvPr/>
          </p:nvSpPr>
          <p:spPr>
            <a:xfrm rot="5400000">
              <a:off x="2741863" y="849799"/>
              <a:ext cx="1909977" cy="3035083"/>
            </a:xfrm>
            <a:prstGeom prst="round2SameRect">
              <a:avLst>
                <a:gd name="adj1" fmla="val 11481"/>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DF64AF10-1352-B1B4-C4E0-1913F60BAEAA}"/>
                </a:ext>
              </a:extLst>
            </p:cNvPr>
            <p:cNvSpPr txBox="1"/>
            <p:nvPr/>
          </p:nvSpPr>
          <p:spPr>
            <a:xfrm>
              <a:off x="2727952" y="1502306"/>
              <a:ext cx="2421737" cy="1754326"/>
            </a:xfrm>
            <a:prstGeom prst="rect">
              <a:avLst/>
            </a:prstGeom>
            <a:noFill/>
          </p:spPr>
          <p:txBody>
            <a:bodyPr wrap="square">
              <a:spAutoFit/>
            </a:bodyPr>
            <a:lstStyle/>
            <a:p>
              <a:r>
                <a:rPr lang="en-GB" dirty="0">
                  <a:solidFill>
                    <a:schemeClr val="bg1"/>
                  </a:solidFill>
                </a:rPr>
                <a:t>They continued to make aeroplanes and worked with their sister, Katherine, to sell them in Europe and to the U.S. army.</a:t>
              </a:r>
            </a:p>
          </p:txBody>
        </p:sp>
      </p:grpSp>
      <p:grpSp>
        <p:nvGrpSpPr>
          <p:cNvPr id="9" name="Group 8">
            <a:extLst>
              <a:ext uri="{FF2B5EF4-FFF2-40B4-BE49-F238E27FC236}">
                <a16:creationId xmlns:a16="http://schemas.microsoft.com/office/drawing/2014/main" id="{FBCC5978-8998-2988-80E6-72609EAFA3F5}"/>
              </a:ext>
            </a:extLst>
          </p:cNvPr>
          <p:cNvGrpSpPr/>
          <p:nvPr/>
        </p:nvGrpSpPr>
        <p:grpSpPr>
          <a:xfrm>
            <a:off x="4774883" y="1926784"/>
            <a:ext cx="3342628" cy="1321330"/>
            <a:chOff x="1871765" y="1412352"/>
            <a:chExt cx="3342628" cy="1321330"/>
          </a:xfrm>
        </p:grpSpPr>
        <p:sp>
          <p:nvSpPr>
            <p:cNvPr id="10" name="Rectangle: Top Corners Rounded 9">
              <a:extLst>
                <a:ext uri="{FF2B5EF4-FFF2-40B4-BE49-F238E27FC236}">
                  <a16:creationId xmlns:a16="http://schemas.microsoft.com/office/drawing/2014/main" id="{933E0C71-88EF-3728-E63B-192AD335C8D0}"/>
                </a:ext>
              </a:extLst>
            </p:cNvPr>
            <p:cNvSpPr/>
            <p:nvPr/>
          </p:nvSpPr>
          <p:spPr>
            <a:xfrm rot="5400000">
              <a:off x="2882414" y="401703"/>
              <a:ext cx="1321330" cy="334262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4449593-447C-D09F-8454-E79B239AF80E}"/>
                </a:ext>
              </a:extLst>
            </p:cNvPr>
            <p:cNvSpPr txBox="1"/>
            <p:nvPr/>
          </p:nvSpPr>
          <p:spPr>
            <a:xfrm>
              <a:off x="2179313" y="1502306"/>
              <a:ext cx="2728316" cy="1200329"/>
            </a:xfrm>
            <a:prstGeom prst="rect">
              <a:avLst/>
            </a:prstGeom>
            <a:noFill/>
          </p:spPr>
          <p:txBody>
            <a:bodyPr wrap="square">
              <a:spAutoFit/>
            </a:bodyPr>
            <a:lstStyle/>
            <a:p>
              <a:r>
                <a:rPr lang="en-GB" dirty="0">
                  <a:solidFill>
                    <a:schemeClr val="bg1"/>
                  </a:solidFill>
                </a:rPr>
                <a:t>After the success of their first flight, the brothers became famous around the world.</a:t>
              </a:r>
            </a:p>
          </p:txBody>
        </p:sp>
      </p:grpSp>
      <p:grpSp>
        <p:nvGrpSpPr>
          <p:cNvPr id="12" name="Group 11">
            <a:extLst>
              <a:ext uri="{FF2B5EF4-FFF2-40B4-BE49-F238E27FC236}">
                <a16:creationId xmlns:a16="http://schemas.microsoft.com/office/drawing/2014/main" id="{5EA680B7-FB86-255A-DCBB-5DE8E8C2F656}"/>
              </a:ext>
            </a:extLst>
          </p:cNvPr>
          <p:cNvGrpSpPr/>
          <p:nvPr/>
        </p:nvGrpSpPr>
        <p:grpSpPr>
          <a:xfrm>
            <a:off x="1363882" y="1921299"/>
            <a:ext cx="3342628" cy="1321330"/>
            <a:chOff x="2108550" y="1412352"/>
            <a:chExt cx="3342628" cy="1321330"/>
          </a:xfrm>
        </p:grpSpPr>
        <p:sp>
          <p:nvSpPr>
            <p:cNvPr id="13" name="Rectangle: Top Corners Rounded 12">
              <a:extLst>
                <a:ext uri="{FF2B5EF4-FFF2-40B4-BE49-F238E27FC236}">
                  <a16:creationId xmlns:a16="http://schemas.microsoft.com/office/drawing/2014/main" id="{1B006F1A-EFD9-AEC5-B7A5-C8AFFA53FA29}"/>
                </a:ext>
              </a:extLst>
            </p:cNvPr>
            <p:cNvSpPr/>
            <p:nvPr/>
          </p:nvSpPr>
          <p:spPr>
            <a:xfrm rot="16200000">
              <a:off x="3119199" y="401703"/>
              <a:ext cx="1321330" cy="334262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5D802DE-B729-8E3F-5811-9497929E7410}"/>
                </a:ext>
              </a:extLst>
            </p:cNvPr>
            <p:cNvSpPr txBox="1"/>
            <p:nvPr/>
          </p:nvSpPr>
          <p:spPr>
            <a:xfrm>
              <a:off x="2214597" y="1502306"/>
              <a:ext cx="2728316" cy="1200329"/>
            </a:xfrm>
            <a:prstGeom prst="rect">
              <a:avLst/>
            </a:prstGeom>
            <a:noFill/>
          </p:spPr>
          <p:txBody>
            <a:bodyPr wrap="square">
              <a:spAutoFit/>
            </a:bodyPr>
            <a:lstStyle/>
            <a:p>
              <a:r>
                <a:rPr lang="en-GB" dirty="0"/>
                <a:t>By 1905, they had created a plane which was able to stay in the air for 40 minutes. </a:t>
              </a:r>
            </a:p>
          </p:txBody>
        </p:sp>
      </p:grpSp>
      <p:grpSp>
        <p:nvGrpSpPr>
          <p:cNvPr id="15" name="Group 14">
            <a:extLst>
              <a:ext uri="{FF2B5EF4-FFF2-40B4-BE49-F238E27FC236}">
                <a16:creationId xmlns:a16="http://schemas.microsoft.com/office/drawing/2014/main" id="{E0DA8DB8-C4A0-7B0A-53A5-09AA5C977683}"/>
              </a:ext>
            </a:extLst>
          </p:cNvPr>
          <p:cNvGrpSpPr/>
          <p:nvPr/>
        </p:nvGrpSpPr>
        <p:grpSpPr>
          <a:xfrm>
            <a:off x="1135207" y="3589167"/>
            <a:ext cx="3342628" cy="1321330"/>
            <a:chOff x="2108550" y="1412352"/>
            <a:chExt cx="3342628" cy="1321330"/>
          </a:xfrm>
        </p:grpSpPr>
        <p:sp>
          <p:nvSpPr>
            <p:cNvPr id="16" name="Rectangle: Top Corners Rounded 15">
              <a:extLst>
                <a:ext uri="{FF2B5EF4-FFF2-40B4-BE49-F238E27FC236}">
                  <a16:creationId xmlns:a16="http://schemas.microsoft.com/office/drawing/2014/main" id="{9C96FB4E-0FE1-0E53-1013-CA3540C4D71F}"/>
                </a:ext>
              </a:extLst>
            </p:cNvPr>
            <p:cNvSpPr/>
            <p:nvPr/>
          </p:nvSpPr>
          <p:spPr>
            <a:xfrm rot="16200000">
              <a:off x="3119199" y="401703"/>
              <a:ext cx="1321330" cy="334262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5B5DB123-FB40-5B08-4799-F53FACFF697D}"/>
                </a:ext>
              </a:extLst>
            </p:cNvPr>
            <p:cNvSpPr txBox="1"/>
            <p:nvPr/>
          </p:nvSpPr>
          <p:spPr>
            <a:xfrm>
              <a:off x="2214597" y="1502306"/>
              <a:ext cx="2728316" cy="1200329"/>
            </a:xfrm>
            <a:prstGeom prst="rect">
              <a:avLst/>
            </a:prstGeom>
            <a:noFill/>
          </p:spPr>
          <p:txBody>
            <a:bodyPr wrap="square">
              <a:spAutoFit/>
            </a:bodyPr>
            <a:lstStyle/>
            <a:p>
              <a:r>
                <a:rPr lang="en-GB" dirty="0"/>
                <a:t>In 1908, they managed to achieve a flight time of 2 hours and 20 minutes. </a:t>
              </a:r>
            </a:p>
          </p:txBody>
        </p:sp>
      </p:grpSp>
      <p:grpSp>
        <p:nvGrpSpPr>
          <p:cNvPr id="17" name="Group 16">
            <a:extLst>
              <a:ext uri="{FF2B5EF4-FFF2-40B4-BE49-F238E27FC236}">
                <a16:creationId xmlns:a16="http://schemas.microsoft.com/office/drawing/2014/main" id="{6E40A2FC-151E-C57C-96EC-B312D7439E43}"/>
              </a:ext>
            </a:extLst>
          </p:cNvPr>
          <p:cNvGrpSpPr/>
          <p:nvPr/>
        </p:nvGrpSpPr>
        <p:grpSpPr>
          <a:xfrm rot="21357422">
            <a:off x="167842" y="1057778"/>
            <a:ext cx="4805691" cy="3373792"/>
            <a:chOff x="1632277" y="2630415"/>
            <a:chExt cx="4336026" cy="3044068"/>
          </a:xfrm>
          <a:effectLst>
            <a:outerShdw blurRad="12700" dist="50800" dir="13740000" algn="ctr" rotWithShape="0">
              <a:srgbClr val="000000">
                <a:alpha val="15000"/>
              </a:srgbClr>
            </a:outerShdw>
          </a:effectLst>
        </p:grpSpPr>
        <p:pic>
          <p:nvPicPr>
            <p:cNvPr id="18" name="Picture 17">
              <a:extLst>
                <a:ext uri="{FF2B5EF4-FFF2-40B4-BE49-F238E27FC236}">
                  <a16:creationId xmlns:a16="http://schemas.microsoft.com/office/drawing/2014/main" id="{43EB3B7A-61AD-29EE-C56D-A7890632DF7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19" name="Picture 18" descr="A person flying a glider&#10;&#10;Description automatically generated">
              <a:extLst>
                <a:ext uri="{FF2B5EF4-FFF2-40B4-BE49-F238E27FC236}">
                  <a16:creationId xmlns:a16="http://schemas.microsoft.com/office/drawing/2014/main" id="{1B03F2E3-D8FF-2DE6-A42E-486704F62CE3}"/>
                </a:ext>
              </a:extLst>
            </p:cNvPr>
            <p:cNvPicPr>
              <a:picLocks noChangeAspect="1"/>
            </p:cNvPicPr>
            <p:nvPr/>
          </p:nvPicPr>
          <p:blipFill rotWithShape="1">
            <a:blip r:embed="rId4">
              <a:extLst>
                <a:ext uri="{28A0092B-C50C-407E-A947-70E740481C1C}">
                  <a14:useLocalDpi xmlns:a14="http://schemas.microsoft.com/office/drawing/2010/main" val="0"/>
                </a:ext>
              </a:extLst>
            </a:blip>
            <a:srcRect b="4515"/>
            <a:stretch/>
          </p:blipFill>
          <p:spPr>
            <a:xfrm>
              <a:off x="1759796" y="2759274"/>
              <a:ext cx="4084356" cy="2783584"/>
            </a:xfrm>
            <a:prstGeom prst="rect">
              <a:avLst/>
            </a:prstGeom>
            <a:ln w="19050">
              <a:solidFill>
                <a:schemeClr val="tx1">
                  <a:lumMod val="90000"/>
                  <a:lumOff val="10000"/>
                </a:schemeClr>
              </a:solidFill>
            </a:ln>
          </p:spPr>
        </p:pic>
      </p:grpSp>
      <p:grpSp>
        <p:nvGrpSpPr>
          <p:cNvPr id="22" name="Group 21">
            <a:extLst>
              <a:ext uri="{FF2B5EF4-FFF2-40B4-BE49-F238E27FC236}">
                <a16:creationId xmlns:a16="http://schemas.microsoft.com/office/drawing/2014/main" id="{49A37576-C91B-F703-FD6D-2C5A8D53ADDB}"/>
              </a:ext>
            </a:extLst>
          </p:cNvPr>
          <p:cNvGrpSpPr/>
          <p:nvPr/>
        </p:nvGrpSpPr>
        <p:grpSpPr>
          <a:xfrm rot="296844">
            <a:off x="442832" y="3214578"/>
            <a:ext cx="4951342" cy="3476045"/>
            <a:chOff x="1632277" y="2630415"/>
            <a:chExt cx="4336026" cy="3044068"/>
          </a:xfrm>
          <a:effectLst>
            <a:outerShdw blurRad="12700" dist="50800" dir="13740000" algn="ctr" rotWithShape="0">
              <a:srgbClr val="000000">
                <a:alpha val="15000"/>
              </a:srgbClr>
            </a:outerShdw>
          </a:effectLst>
        </p:grpSpPr>
        <p:pic>
          <p:nvPicPr>
            <p:cNvPr id="23" name="Picture 22">
              <a:extLst>
                <a:ext uri="{FF2B5EF4-FFF2-40B4-BE49-F238E27FC236}">
                  <a16:creationId xmlns:a16="http://schemas.microsoft.com/office/drawing/2014/main" id="{D9389DE3-5963-6772-27E5-CB28C12D02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24" name="Picture 23">
              <a:extLst>
                <a:ext uri="{FF2B5EF4-FFF2-40B4-BE49-F238E27FC236}">
                  <a16:creationId xmlns:a16="http://schemas.microsoft.com/office/drawing/2014/main" id="{F3902648-D01D-533B-112E-C7380CF65500}"/>
                </a:ext>
              </a:extLst>
            </p:cNvPr>
            <p:cNvPicPr>
              <a:picLocks noChangeAspect="1"/>
            </p:cNvPicPr>
            <p:nvPr/>
          </p:nvPicPr>
          <p:blipFill rotWithShape="1">
            <a:blip r:embed="rId5">
              <a:extLst>
                <a:ext uri="{28A0092B-C50C-407E-A947-70E740481C1C}">
                  <a14:useLocalDpi xmlns:a14="http://schemas.microsoft.com/office/drawing/2010/main" val="0"/>
                </a:ext>
              </a:extLst>
            </a:blip>
            <a:srcRect l="5810" r="5810"/>
            <a:stretch/>
          </p:blipFill>
          <p:spPr>
            <a:xfrm>
              <a:off x="1759796" y="2759274"/>
              <a:ext cx="4084356" cy="2783584"/>
            </a:xfrm>
            <a:prstGeom prst="rect">
              <a:avLst/>
            </a:prstGeom>
            <a:ln w="19050">
              <a:solidFill>
                <a:schemeClr val="tx1">
                  <a:lumMod val="90000"/>
                  <a:lumOff val="10000"/>
                </a:schemeClr>
              </a:solidFill>
            </a:ln>
          </p:spPr>
        </p:pic>
      </p:grpSp>
      <p:sp>
        <p:nvSpPr>
          <p:cNvPr id="2" name="Flowchart: Document 18">
            <a:extLst>
              <a:ext uri="{FF2B5EF4-FFF2-40B4-BE49-F238E27FC236}">
                <a16:creationId xmlns:a16="http://schemas.microsoft.com/office/drawing/2014/main" id="{75F2BB66-D55B-B861-F83F-FDB03C4FFAC8}"/>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7C9B4C0F-021B-2E88-50D5-CBEAA96443B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Up, Up and Away!</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00EEEB0F-3AA1-2BA9-AA1B-300D9E0D75E4}"/>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Up, Up and Away!</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73487BA1-177D-0243-568D-A5C2AA9DBCE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012E7CE4-E524-4753-35D2-4B7FCC469F1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D98D1CD-53FE-8DEA-9038-9C3E47931D8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0F95EDDA-91AB-7B5C-FBC3-B63ADE07F9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Tree>
    <p:extLst>
      <p:ext uri="{BB962C8B-B14F-4D97-AF65-F5344CB8AC3E}">
        <p14:creationId xmlns:p14="http://schemas.microsoft.com/office/powerpoint/2010/main" val="1260669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childTnLst>
                          </p:cTn>
                        </p:par>
                      </p:childTnLst>
                    </p:cTn>
                  </p:par>
                  <p:par>
                    <p:cTn id="9" fill="hold">
                      <p:stCondLst>
                        <p:cond delay="indefinite"/>
                      </p:stCondLst>
                      <p:childTnLst>
                        <p:par>
                          <p:cTn id="10" fill="hold">
                            <p:stCondLst>
                              <p:cond delay="0"/>
                            </p:stCondLst>
                            <p:childTnLst>
                              <p:par>
                                <p:cTn id="11" presetID="63" presetClass="path" presetSubtype="0" accel="50000" decel="50000" fill="hold" nodeType="clickEffect">
                                  <p:stCondLst>
                                    <p:cond delay="0"/>
                                  </p:stCondLst>
                                  <p:childTnLst>
                                    <p:animMotion origin="layout" path="M 2.77778E-6 -2.22222E-6 L 0.39375 -2.22222E-6 " pathEditMode="relative" rAng="0" ptsTypes="AA">
                                      <p:cBhvr>
                                        <p:cTn id="12" dur="2000" fill="hold"/>
                                        <p:tgtEl>
                                          <p:spTgt spid="22"/>
                                        </p:tgtEl>
                                        <p:attrNameLst>
                                          <p:attrName>ppt_x</p:attrName>
                                          <p:attrName>ppt_y</p:attrName>
                                        </p:attrNameLst>
                                      </p:cBhvr>
                                      <p:rCtr x="19688" y="0"/>
                                    </p:animMotion>
                                  </p:childTnLst>
                                </p:cTn>
                              </p:par>
                              <p:par>
                                <p:cTn id="13" presetID="8" presetClass="emph" presetSubtype="0" accel="40000" decel="43000" fill="hold" nodeType="withEffect">
                                  <p:stCondLst>
                                    <p:cond delay="0"/>
                                  </p:stCondLst>
                                  <p:childTnLst>
                                    <p:animRot by="-600000">
                                      <p:cBhvr>
                                        <p:cTn id="14" dur="2000" fill="hold"/>
                                        <p:tgtEl>
                                          <p:spTgt spid="22"/>
                                        </p:tgtEl>
                                        <p:attrNameLst>
                                          <p:attrName>r</p:attrName>
                                        </p:attrNameLst>
                                      </p:cBhvr>
                                    </p:animRot>
                                  </p:childTnLst>
                                </p:cTn>
                              </p:par>
                              <p:par>
                                <p:cTn id="15" presetID="63" presetClass="path" presetSubtype="0" accel="50000" decel="50000" fill="hold" nodeType="withEffect">
                                  <p:stCondLst>
                                    <p:cond delay="0"/>
                                  </p:stCondLst>
                                  <p:childTnLst>
                                    <p:animMotion origin="layout" path="M 3.61111E-6 -1.48148E-6 L 0.44062 -1.48148E-6 " pathEditMode="relative" rAng="0" ptsTypes="AA">
                                      <p:cBhvr>
                                        <p:cTn id="16" dur="2000" fill="hold"/>
                                        <p:tgtEl>
                                          <p:spTgt spid="17"/>
                                        </p:tgtEl>
                                        <p:attrNameLst>
                                          <p:attrName>ppt_x</p:attrName>
                                          <p:attrName>ppt_y</p:attrName>
                                        </p:attrNameLst>
                                      </p:cBhvr>
                                      <p:rCtr x="22031" y="0"/>
                                    </p:animMotion>
                                  </p:childTnLst>
                                </p:cTn>
                              </p:par>
                              <p:par>
                                <p:cTn id="17" presetID="8" presetClass="emph" presetSubtype="0" accel="40000" decel="43000" fill="hold" nodeType="withEffect">
                                  <p:stCondLst>
                                    <p:cond delay="0"/>
                                  </p:stCondLst>
                                  <p:childTnLst>
                                    <p:animRot by="480000">
                                      <p:cBhvr>
                                        <p:cTn id="18" dur="2000" fill="hold"/>
                                        <p:tgtEl>
                                          <p:spTgt spid="17"/>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p:tgtEl>
                                          <p:spTgt spid="15"/>
                                        </p:tgtEl>
                                        <p:attrNameLst>
                                          <p:attrName>ppt_x</p:attrName>
                                        </p:attrNameLst>
                                      </p:cBhvr>
                                      <p:tavLst>
                                        <p:tav tm="0">
                                          <p:val>
                                            <p:strVal val="#ppt_x+#ppt_w*1.125000"/>
                                          </p:val>
                                        </p:tav>
                                        <p:tav tm="100000">
                                          <p:val>
                                            <p:strVal val="#ppt_x"/>
                                          </p:val>
                                        </p:tav>
                                      </p:tavLst>
                                    </p:anim>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blue sky with clouds&#10;&#10;Description automatically generated">
            <a:extLst>
              <a:ext uri="{FF2B5EF4-FFF2-40B4-BE49-F238E27FC236}">
                <a16:creationId xmlns:a16="http://schemas.microsoft.com/office/drawing/2014/main" id="{ABF8206C-42A7-C691-DD8F-4A13B2FD7E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590898"/>
            <a:ext cx="8137525" cy="5754340"/>
          </a:xfrm>
          <a:prstGeom prst="rect">
            <a:avLst/>
          </a:prstGeom>
        </p:spPr>
      </p:pic>
      <p:grpSp>
        <p:nvGrpSpPr>
          <p:cNvPr id="38" name="Group 37">
            <a:extLst>
              <a:ext uri="{FF2B5EF4-FFF2-40B4-BE49-F238E27FC236}">
                <a16:creationId xmlns:a16="http://schemas.microsoft.com/office/drawing/2014/main" id="{EF61C999-9747-7042-6747-511BADAA9C8E}"/>
              </a:ext>
            </a:extLst>
          </p:cNvPr>
          <p:cNvGrpSpPr/>
          <p:nvPr/>
        </p:nvGrpSpPr>
        <p:grpSpPr>
          <a:xfrm>
            <a:off x="719138" y="3540868"/>
            <a:ext cx="7705726" cy="653251"/>
            <a:chOff x="719138" y="3411099"/>
            <a:chExt cx="7705726" cy="653251"/>
          </a:xfrm>
        </p:grpSpPr>
        <p:grpSp>
          <p:nvGrpSpPr>
            <p:cNvPr id="12" name="Group 11">
              <a:extLst>
                <a:ext uri="{FF2B5EF4-FFF2-40B4-BE49-F238E27FC236}">
                  <a16:creationId xmlns:a16="http://schemas.microsoft.com/office/drawing/2014/main" id="{E184CBEA-BCAC-69EC-8924-ABD2035E795D}"/>
                </a:ext>
              </a:extLst>
            </p:cNvPr>
            <p:cNvGrpSpPr/>
            <p:nvPr/>
          </p:nvGrpSpPr>
          <p:grpSpPr>
            <a:xfrm>
              <a:off x="719140" y="3411099"/>
              <a:ext cx="7705724" cy="633966"/>
              <a:chOff x="719140" y="3044067"/>
              <a:chExt cx="6231468" cy="384933"/>
            </a:xfrm>
            <a:solidFill>
              <a:srgbClr val="8C368C"/>
            </a:solidFill>
          </p:grpSpPr>
          <p:sp>
            <p:nvSpPr>
              <p:cNvPr id="13" name="Rectangle 12">
                <a:extLst>
                  <a:ext uri="{FF2B5EF4-FFF2-40B4-BE49-F238E27FC236}">
                    <a16:creationId xmlns:a16="http://schemas.microsoft.com/office/drawing/2014/main" id="{A689E1E2-125B-C92F-AD1C-37E5E3F45E88}"/>
                  </a:ext>
                </a:extLst>
              </p:cNvPr>
              <p:cNvSpPr/>
              <p:nvPr/>
            </p:nvSpPr>
            <p:spPr>
              <a:xfrm>
                <a:off x="719140" y="3044067"/>
                <a:ext cx="1395161"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CE03662-8027-C44E-52FB-A6C8517FCAB0}"/>
                  </a:ext>
                </a:extLst>
              </p:cNvPr>
              <p:cNvSpPr/>
              <p:nvPr/>
            </p:nvSpPr>
            <p:spPr>
              <a:xfrm>
                <a:off x="2107882" y="3044067"/>
                <a:ext cx="4842726" cy="384933"/>
              </a:xfrm>
              <a:prstGeom prst="rect">
                <a:avLst/>
              </a:prstGeom>
              <a:solidFill>
                <a:srgbClr val="00A8E7"/>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Box 15">
              <a:extLst>
                <a:ext uri="{FF2B5EF4-FFF2-40B4-BE49-F238E27FC236}">
                  <a16:creationId xmlns:a16="http://schemas.microsoft.com/office/drawing/2014/main" id="{415CF847-A4EA-62D3-DE27-B3225CB2A7BA}"/>
                </a:ext>
              </a:extLst>
            </p:cNvPr>
            <p:cNvSpPr txBox="1"/>
            <p:nvPr/>
          </p:nvSpPr>
          <p:spPr>
            <a:xfrm>
              <a:off x="719138" y="3411237"/>
              <a:ext cx="1717296" cy="646331"/>
            </a:xfrm>
            <a:prstGeom prst="rect">
              <a:avLst/>
            </a:prstGeom>
            <a:noFill/>
          </p:spPr>
          <p:txBody>
            <a:bodyPr wrap="square" rtlCol="0">
              <a:spAutoFit/>
            </a:bodyPr>
            <a:lstStyle/>
            <a:p>
              <a:r>
                <a:rPr lang="en-GB" b="1" dirty="0">
                  <a:solidFill>
                    <a:schemeClr val="bg1"/>
                  </a:solidFill>
                </a:rPr>
                <a:t>Beyond Living Memory</a:t>
              </a:r>
            </a:p>
          </p:txBody>
        </p:sp>
        <p:sp>
          <p:nvSpPr>
            <p:cNvPr id="17" name="TextBox 16">
              <a:extLst>
                <a:ext uri="{FF2B5EF4-FFF2-40B4-BE49-F238E27FC236}">
                  <a16:creationId xmlns:a16="http://schemas.microsoft.com/office/drawing/2014/main" id="{C9601AE3-1334-64A9-31A0-5A3347F562E4}"/>
                </a:ext>
              </a:extLst>
            </p:cNvPr>
            <p:cNvSpPr txBox="1"/>
            <p:nvPr/>
          </p:nvSpPr>
          <p:spPr>
            <a:xfrm>
              <a:off x="2501930" y="3418019"/>
              <a:ext cx="1455369" cy="646331"/>
            </a:xfrm>
            <a:prstGeom prst="rect">
              <a:avLst/>
            </a:prstGeom>
            <a:noFill/>
          </p:spPr>
          <p:txBody>
            <a:bodyPr wrap="square" rtlCol="0">
              <a:spAutoFit/>
            </a:bodyPr>
            <a:lstStyle/>
            <a:p>
              <a:r>
                <a:rPr lang="en-GB" b="1" dirty="0">
                  <a:solidFill>
                    <a:schemeClr val="bg1"/>
                  </a:solidFill>
                </a:rPr>
                <a:t>Living Memory</a:t>
              </a:r>
            </a:p>
          </p:txBody>
        </p:sp>
      </p:grpSp>
      <p:sp>
        <p:nvSpPr>
          <p:cNvPr id="4" name="Flowchart: Document 18">
            <a:extLst>
              <a:ext uri="{FF2B5EF4-FFF2-40B4-BE49-F238E27FC236}">
                <a16:creationId xmlns:a16="http://schemas.microsoft.com/office/drawing/2014/main" id="{451A2FBB-7DD7-638F-1E65-2DCEAA90A74F}"/>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33102027-A887-071C-1F49-7A7DF9376C7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History of Flight After 1903 </a:t>
            </a:r>
            <a:endParaRPr lang="en-US" sz="3600" dirty="0">
              <a:ln w="38100">
                <a:solidFill>
                  <a:sysClr val="windowText" lastClr="000000"/>
                </a:solidFill>
              </a:ln>
              <a:latin typeface="+mn-lt"/>
            </a:endParaRPr>
          </a:p>
        </p:txBody>
      </p:sp>
      <p:sp>
        <p:nvSpPr>
          <p:cNvPr id="6" name="Title 1">
            <a:extLst>
              <a:ext uri="{FF2B5EF4-FFF2-40B4-BE49-F238E27FC236}">
                <a16:creationId xmlns:a16="http://schemas.microsoft.com/office/drawing/2014/main" id="{22C2B7F5-C6F2-B8A1-50B7-135E4C76F7D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History of Flight After 1903 </a:t>
            </a:r>
            <a:endParaRPr lang="en-US" sz="3600" dirty="0">
              <a:solidFill>
                <a:schemeClr val="bg1"/>
              </a:solidFill>
              <a:latin typeface="+mn-lt"/>
            </a:endParaRPr>
          </a:p>
        </p:txBody>
      </p:sp>
      <p:pic>
        <p:nvPicPr>
          <p:cNvPr id="7" name="Picture 6" descr="A blue and white border with a white background&#10;&#10;Description automatically generated">
            <a:extLst>
              <a:ext uri="{FF2B5EF4-FFF2-40B4-BE49-F238E27FC236}">
                <a16:creationId xmlns:a16="http://schemas.microsoft.com/office/drawing/2014/main" id="{C7C02A7D-7E1C-935C-E203-6A881F9F5D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8893AA1F-5927-76C0-08F2-D567B304AA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9" name="Picture 8" descr="A blue and white border with a white background&#10;&#10;Description automatically generated">
            <a:extLst>
              <a:ext uri="{FF2B5EF4-FFF2-40B4-BE49-F238E27FC236}">
                <a16:creationId xmlns:a16="http://schemas.microsoft.com/office/drawing/2014/main" id="{353C9C36-ACDB-8737-F2CB-68CA93529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10" name="Picture 9" descr="A blue and white border with a white background&#10;&#10;Description automatically generated">
            <a:extLst>
              <a:ext uri="{FF2B5EF4-FFF2-40B4-BE49-F238E27FC236}">
                <a16:creationId xmlns:a16="http://schemas.microsoft.com/office/drawing/2014/main" id="{87B27C0C-9E0F-6590-E676-DF833D4414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44" name="Group 43">
            <a:extLst>
              <a:ext uri="{FF2B5EF4-FFF2-40B4-BE49-F238E27FC236}">
                <a16:creationId xmlns:a16="http://schemas.microsoft.com/office/drawing/2014/main" id="{F98695E8-F4CB-863D-9411-C5221B0BD22A}"/>
              </a:ext>
            </a:extLst>
          </p:cNvPr>
          <p:cNvGrpSpPr/>
          <p:nvPr/>
        </p:nvGrpSpPr>
        <p:grpSpPr>
          <a:xfrm>
            <a:off x="666080" y="1563616"/>
            <a:ext cx="1823411" cy="1872661"/>
            <a:chOff x="1080920" y="1563616"/>
            <a:chExt cx="1823411" cy="1872661"/>
          </a:xfrm>
        </p:grpSpPr>
        <p:sp>
          <p:nvSpPr>
            <p:cNvPr id="31" name="Rectangle: Rounded Corners 30">
              <a:extLst>
                <a:ext uri="{FF2B5EF4-FFF2-40B4-BE49-F238E27FC236}">
                  <a16:creationId xmlns:a16="http://schemas.microsoft.com/office/drawing/2014/main" id="{64BB1689-281D-2629-0A96-AB56949A0315}"/>
                </a:ext>
              </a:extLst>
            </p:cNvPr>
            <p:cNvSpPr/>
            <p:nvPr/>
          </p:nvSpPr>
          <p:spPr>
            <a:xfrm>
              <a:off x="1132682" y="1663846"/>
              <a:ext cx="1593850" cy="1401913"/>
            </a:xfrm>
            <a:prstGeom prst="roundRect">
              <a:avLst>
                <a:gd name="adj" fmla="val 6617"/>
              </a:avLst>
            </a:prstGeom>
            <a:blipFill>
              <a:blip r:embed="rId4" cstate="print">
                <a:extLst>
                  <a:ext uri="{28A0092B-C50C-407E-A947-70E740481C1C}">
                    <a14:useLocalDpi xmlns:a14="http://schemas.microsoft.com/office/drawing/2010/main" val="0"/>
                  </a:ext>
                </a:extLst>
              </a:blip>
              <a:stretch>
                <a:fillRect l="-28429" t="-29218" r="-2949" b="-2160"/>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a:extLst>
                <a:ext uri="{FF2B5EF4-FFF2-40B4-BE49-F238E27FC236}">
                  <a16:creationId xmlns:a16="http://schemas.microsoft.com/office/drawing/2014/main" id="{7A041094-BB60-474A-8B38-F803E964E754}"/>
                </a:ext>
              </a:extLst>
            </p:cNvPr>
            <p:cNvGrpSpPr/>
            <p:nvPr/>
          </p:nvGrpSpPr>
          <p:grpSpPr>
            <a:xfrm>
              <a:off x="1080920" y="2725077"/>
              <a:ext cx="1692610" cy="711200"/>
              <a:chOff x="1080920" y="5365750"/>
              <a:chExt cx="1692610" cy="711200"/>
            </a:xfrm>
          </p:grpSpPr>
          <p:sp>
            <p:nvSpPr>
              <p:cNvPr id="36" name="Rectangle: Rounded Corners 35">
                <a:extLst>
                  <a:ext uri="{FF2B5EF4-FFF2-40B4-BE49-F238E27FC236}">
                    <a16:creationId xmlns:a16="http://schemas.microsoft.com/office/drawing/2014/main" id="{9D9877ED-5E41-6541-7A14-461470AF8BBF}"/>
                  </a:ext>
                </a:extLst>
              </p:cNvPr>
              <p:cNvSpPr/>
              <p:nvPr/>
            </p:nvSpPr>
            <p:spPr>
              <a:xfrm>
                <a:off x="1080920" y="5365750"/>
                <a:ext cx="1692610"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A762082A-D901-01D5-D7DC-EC8ADDCB0072}"/>
                  </a:ext>
                </a:extLst>
              </p:cNvPr>
              <p:cNvSpPr txBox="1"/>
              <p:nvPr/>
            </p:nvSpPr>
            <p:spPr>
              <a:xfrm>
                <a:off x="1080920" y="5406938"/>
                <a:ext cx="1692610" cy="646331"/>
              </a:xfrm>
              <a:prstGeom prst="rect">
                <a:avLst/>
              </a:prstGeom>
              <a:noFill/>
            </p:spPr>
            <p:txBody>
              <a:bodyPr wrap="square">
                <a:spAutoFit/>
              </a:bodyPr>
              <a:lstStyle/>
              <a:p>
                <a:pPr marL="0" lvl="0" indent="0" algn="ctr" rtl="0">
                  <a:spcBef>
                    <a:spcPts val="0"/>
                  </a:spcBef>
                  <a:spcAft>
                    <a:spcPts val="0"/>
                  </a:spcAft>
                  <a:buNone/>
                </a:pPr>
                <a:r>
                  <a:rPr lang="en-GB" dirty="0"/>
                  <a:t>First flight of an aeroplane </a:t>
                </a:r>
              </a:p>
            </p:txBody>
          </p:sp>
        </p:grpSp>
        <p:pic>
          <p:nvPicPr>
            <p:cNvPr id="42" name="Picture 41" descr="A cartoon of a white airplane&#10;&#10;Description automatically generated">
              <a:extLst>
                <a:ext uri="{FF2B5EF4-FFF2-40B4-BE49-F238E27FC236}">
                  <a16:creationId xmlns:a16="http://schemas.microsoft.com/office/drawing/2014/main" id="{2190321E-6162-C951-2B83-955DB6886D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0931" y="1850647"/>
              <a:ext cx="1179871" cy="614377"/>
            </a:xfrm>
            <a:prstGeom prst="rect">
              <a:avLst/>
            </a:prstGeom>
          </p:spPr>
        </p:pic>
        <p:grpSp>
          <p:nvGrpSpPr>
            <p:cNvPr id="33" name="Group 32">
              <a:extLst>
                <a:ext uri="{FF2B5EF4-FFF2-40B4-BE49-F238E27FC236}">
                  <a16:creationId xmlns:a16="http://schemas.microsoft.com/office/drawing/2014/main" id="{C4D6BD2C-A4C1-17E8-4C04-108D46FFD887}"/>
                </a:ext>
              </a:extLst>
            </p:cNvPr>
            <p:cNvGrpSpPr/>
            <p:nvPr/>
          </p:nvGrpSpPr>
          <p:grpSpPr>
            <a:xfrm>
              <a:off x="2213198" y="1563616"/>
              <a:ext cx="691133" cy="382668"/>
              <a:chOff x="950117" y="4118913"/>
              <a:chExt cx="691133" cy="382668"/>
            </a:xfrm>
          </p:grpSpPr>
          <p:sp>
            <p:nvSpPr>
              <p:cNvPr id="34" name="Rectangle: Rounded Corners 33">
                <a:extLst>
                  <a:ext uri="{FF2B5EF4-FFF2-40B4-BE49-F238E27FC236}">
                    <a16:creationId xmlns:a16="http://schemas.microsoft.com/office/drawing/2014/main" id="{3BEDD3DE-36F3-ED94-362A-B92BEDC48A5A}"/>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73417A0E-9165-7484-2FA4-5626CDDD8949}"/>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1903</a:t>
                </a:r>
              </a:p>
            </p:txBody>
          </p:sp>
        </p:grpSp>
        <p:sp>
          <p:nvSpPr>
            <p:cNvPr id="43" name="Oval 42">
              <a:extLst>
                <a:ext uri="{FF2B5EF4-FFF2-40B4-BE49-F238E27FC236}">
                  <a16:creationId xmlns:a16="http://schemas.microsoft.com/office/drawing/2014/main" id="{6673D433-708C-2371-A2D2-2A6696F757C3}"/>
                </a:ext>
              </a:extLst>
            </p:cNvPr>
            <p:cNvSpPr/>
            <p:nvPr/>
          </p:nvSpPr>
          <p:spPr>
            <a:xfrm>
              <a:off x="1462620" y="2515171"/>
              <a:ext cx="949441" cy="87923"/>
            </a:xfrm>
            <a:prstGeom prst="ellipse">
              <a:avLst/>
            </a:prstGeom>
            <a:solidFill>
              <a:schemeClr val="tx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7" name="Group 136">
            <a:extLst>
              <a:ext uri="{FF2B5EF4-FFF2-40B4-BE49-F238E27FC236}">
                <a16:creationId xmlns:a16="http://schemas.microsoft.com/office/drawing/2014/main" id="{D8DFFF68-0574-A242-E223-E196404CB354}"/>
              </a:ext>
            </a:extLst>
          </p:cNvPr>
          <p:cNvGrpSpPr/>
          <p:nvPr/>
        </p:nvGrpSpPr>
        <p:grpSpPr>
          <a:xfrm>
            <a:off x="785066" y="4394441"/>
            <a:ext cx="1954213" cy="1872661"/>
            <a:chOff x="785066" y="4394441"/>
            <a:chExt cx="1954213" cy="1872661"/>
          </a:xfrm>
        </p:grpSpPr>
        <p:grpSp>
          <p:nvGrpSpPr>
            <p:cNvPr id="20" name="Group 19">
              <a:extLst>
                <a:ext uri="{FF2B5EF4-FFF2-40B4-BE49-F238E27FC236}">
                  <a16:creationId xmlns:a16="http://schemas.microsoft.com/office/drawing/2014/main" id="{AC356705-DA74-5CDB-CBF8-219414502103}"/>
                </a:ext>
              </a:extLst>
            </p:cNvPr>
            <p:cNvGrpSpPr/>
            <p:nvPr/>
          </p:nvGrpSpPr>
          <p:grpSpPr>
            <a:xfrm>
              <a:off x="785066" y="4394441"/>
              <a:ext cx="1954213" cy="1872661"/>
              <a:chOff x="785066" y="4394441"/>
              <a:chExt cx="1954213" cy="1872661"/>
            </a:xfrm>
          </p:grpSpPr>
          <p:sp>
            <p:nvSpPr>
              <p:cNvPr id="22" name="Rectangle: Rounded Corners 21">
                <a:extLst>
                  <a:ext uri="{FF2B5EF4-FFF2-40B4-BE49-F238E27FC236}">
                    <a16:creationId xmlns:a16="http://schemas.microsoft.com/office/drawing/2014/main" id="{D966F69E-FD6F-1B4B-0B7D-1012F3EFFC1A}"/>
                  </a:ext>
                </a:extLst>
              </p:cNvPr>
              <p:cNvSpPr/>
              <p:nvPr/>
            </p:nvSpPr>
            <p:spPr>
              <a:xfrm>
                <a:off x="967630" y="4494671"/>
                <a:ext cx="1593850" cy="1401913"/>
              </a:xfrm>
              <a:prstGeom prst="roundRect">
                <a:avLst>
                  <a:gd name="adj" fmla="val 6617"/>
                </a:avLst>
              </a:prstGeom>
              <a:blipFill>
                <a:blip r:embed="rId6">
                  <a:extLst>
                    <a:ext uri="{28A0092B-C50C-407E-A947-70E740481C1C}">
                      <a14:useLocalDpi xmlns:a14="http://schemas.microsoft.com/office/drawing/2010/main" val="0"/>
                    </a:ext>
                  </a:extLst>
                </a:blip>
                <a:stretch>
                  <a:fillRect l="-42656" t="-34171" r="-163368" b="-234055"/>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03D9B3A4-D147-4971-AFE4-3AB0FD8846F8}"/>
                  </a:ext>
                </a:extLst>
              </p:cNvPr>
              <p:cNvGrpSpPr/>
              <p:nvPr/>
            </p:nvGrpSpPr>
            <p:grpSpPr>
              <a:xfrm>
                <a:off x="785066" y="5555902"/>
                <a:ext cx="1954213" cy="711200"/>
                <a:chOff x="950118" y="5365750"/>
                <a:chExt cx="1954213" cy="711200"/>
              </a:xfrm>
            </p:grpSpPr>
            <p:sp>
              <p:nvSpPr>
                <p:cNvPr id="27" name="Rectangle: Rounded Corners 26">
                  <a:extLst>
                    <a:ext uri="{FF2B5EF4-FFF2-40B4-BE49-F238E27FC236}">
                      <a16:creationId xmlns:a16="http://schemas.microsoft.com/office/drawing/2014/main" id="{0E1443CE-AF52-06DA-B8AF-9967B6C2C2D2}"/>
                    </a:ext>
                  </a:extLst>
                </p:cNvPr>
                <p:cNvSpPr/>
                <p:nvPr/>
              </p:nvSpPr>
              <p:spPr>
                <a:xfrm>
                  <a:off x="950119" y="5365750"/>
                  <a:ext cx="1954212"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02EA65F4-558E-7868-B24E-153A1F122CDD}"/>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t>
                  </a:r>
                  <a:br>
                    <a:rPr lang="en-GB" dirty="0"/>
                  </a:br>
                  <a:r>
                    <a:rPr lang="en-GB" dirty="0"/>
                    <a:t>a helicopter</a:t>
                  </a:r>
                </a:p>
              </p:txBody>
            </p:sp>
          </p:grpSp>
          <p:grpSp>
            <p:nvGrpSpPr>
              <p:cNvPr id="24" name="Group 23">
                <a:extLst>
                  <a:ext uri="{FF2B5EF4-FFF2-40B4-BE49-F238E27FC236}">
                    <a16:creationId xmlns:a16="http://schemas.microsoft.com/office/drawing/2014/main" id="{2681C36F-93CD-8BCE-4F76-8F976893A191}"/>
                  </a:ext>
                </a:extLst>
              </p:cNvPr>
              <p:cNvGrpSpPr/>
              <p:nvPr/>
            </p:nvGrpSpPr>
            <p:grpSpPr>
              <a:xfrm>
                <a:off x="2048146" y="4394441"/>
                <a:ext cx="691133" cy="382668"/>
                <a:chOff x="950117" y="4118913"/>
                <a:chExt cx="691133" cy="382668"/>
              </a:xfrm>
            </p:grpSpPr>
            <p:sp>
              <p:nvSpPr>
                <p:cNvPr id="25" name="Rectangle: Rounded Corners 24">
                  <a:extLst>
                    <a:ext uri="{FF2B5EF4-FFF2-40B4-BE49-F238E27FC236}">
                      <a16:creationId xmlns:a16="http://schemas.microsoft.com/office/drawing/2014/main" id="{95559CEE-FEE2-D99F-000E-226CDDB3A378}"/>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95EA346E-DE13-91AA-FBC2-EE1292F8602A}"/>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1939</a:t>
                  </a:r>
                </a:p>
              </p:txBody>
            </p:sp>
          </p:grpSp>
        </p:grpSp>
        <p:pic>
          <p:nvPicPr>
            <p:cNvPr id="46" name="Picture 45" descr="A black and white image of a helicopter&#10;&#10;Description automatically generated">
              <a:extLst>
                <a:ext uri="{FF2B5EF4-FFF2-40B4-BE49-F238E27FC236}">
                  <a16:creationId xmlns:a16="http://schemas.microsoft.com/office/drawing/2014/main" id="{978BA9A0-6D94-4B11-4382-42C154F2D25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10269"/>
            <a:stretch/>
          </p:blipFill>
          <p:spPr>
            <a:xfrm>
              <a:off x="1048335" y="4598609"/>
              <a:ext cx="1503621" cy="802346"/>
            </a:xfrm>
            <a:prstGeom prst="rect">
              <a:avLst/>
            </a:prstGeom>
          </p:spPr>
        </p:pic>
      </p:grpSp>
      <p:grpSp>
        <p:nvGrpSpPr>
          <p:cNvPr id="49" name="Group 48">
            <a:extLst>
              <a:ext uri="{FF2B5EF4-FFF2-40B4-BE49-F238E27FC236}">
                <a16:creationId xmlns:a16="http://schemas.microsoft.com/office/drawing/2014/main" id="{3723D352-D71C-7C80-A693-E05CB604CCDD}"/>
              </a:ext>
            </a:extLst>
          </p:cNvPr>
          <p:cNvGrpSpPr/>
          <p:nvPr/>
        </p:nvGrpSpPr>
        <p:grpSpPr>
          <a:xfrm>
            <a:off x="2772526" y="4394441"/>
            <a:ext cx="3189394" cy="1872661"/>
            <a:chOff x="167476" y="4394441"/>
            <a:chExt cx="3189394" cy="1872661"/>
          </a:xfrm>
        </p:grpSpPr>
        <p:sp>
          <p:nvSpPr>
            <p:cNvPr id="51" name="Rectangle: Rounded Corners 50">
              <a:extLst>
                <a:ext uri="{FF2B5EF4-FFF2-40B4-BE49-F238E27FC236}">
                  <a16:creationId xmlns:a16="http://schemas.microsoft.com/office/drawing/2014/main" id="{55AA3E9E-C040-C596-0B15-B32525F5E985}"/>
                </a:ext>
              </a:extLst>
            </p:cNvPr>
            <p:cNvSpPr/>
            <p:nvPr/>
          </p:nvSpPr>
          <p:spPr>
            <a:xfrm>
              <a:off x="967630" y="4494671"/>
              <a:ext cx="1593850" cy="1401913"/>
            </a:xfrm>
            <a:prstGeom prst="roundRect">
              <a:avLst>
                <a:gd name="adj" fmla="val 6617"/>
              </a:avLst>
            </a:prstGeom>
            <a:blipFill>
              <a:blip r:embed="rId8" cstate="print">
                <a:extLst>
                  <a:ext uri="{28A0092B-C50C-407E-A947-70E740481C1C}">
                    <a14:useLocalDpi xmlns:a14="http://schemas.microsoft.com/office/drawing/2010/main" val="0"/>
                  </a:ext>
                </a:extLst>
              </a:blip>
              <a:stretch>
                <a:fillRect/>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2" name="Group 51">
              <a:extLst>
                <a:ext uri="{FF2B5EF4-FFF2-40B4-BE49-F238E27FC236}">
                  <a16:creationId xmlns:a16="http://schemas.microsoft.com/office/drawing/2014/main" id="{06714BD7-55E8-4574-C5F6-76BAFB8B14AE}"/>
                </a:ext>
              </a:extLst>
            </p:cNvPr>
            <p:cNvGrpSpPr/>
            <p:nvPr/>
          </p:nvGrpSpPr>
          <p:grpSpPr>
            <a:xfrm>
              <a:off x="167476" y="5555902"/>
              <a:ext cx="3189394" cy="711200"/>
              <a:chOff x="332528" y="5365750"/>
              <a:chExt cx="3189394" cy="711200"/>
            </a:xfrm>
          </p:grpSpPr>
          <p:sp>
            <p:nvSpPr>
              <p:cNvPr id="56" name="Rectangle: Rounded Corners 55">
                <a:extLst>
                  <a:ext uri="{FF2B5EF4-FFF2-40B4-BE49-F238E27FC236}">
                    <a16:creationId xmlns:a16="http://schemas.microsoft.com/office/drawing/2014/main" id="{09E6C9F1-323E-2C24-9AEF-EAAB67E41A58}"/>
                  </a:ext>
                </a:extLst>
              </p:cNvPr>
              <p:cNvSpPr/>
              <p:nvPr/>
            </p:nvSpPr>
            <p:spPr>
              <a:xfrm>
                <a:off x="446829" y="5365750"/>
                <a:ext cx="2960792"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CE226CD1-E2F6-8F1C-DE41-AC4D35F750BE}"/>
                  </a:ext>
                </a:extLst>
              </p:cNvPr>
              <p:cNvSpPr txBox="1"/>
              <p:nvPr/>
            </p:nvSpPr>
            <p:spPr>
              <a:xfrm>
                <a:off x="332528" y="5406938"/>
                <a:ext cx="3189394" cy="646331"/>
              </a:xfrm>
              <a:prstGeom prst="rect">
                <a:avLst/>
              </a:prstGeom>
              <a:noFill/>
            </p:spPr>
            <p:txBody>
              <a:bodyPr wrap="square">
                <a:spAutoFit/>
              </a:bodyPr>
              <a:lstStyle/>
              <a:p>
                <a:pPr marL="0" lvl="0" indent="0" algn="ctr" rtl="0">
                  <a:spcBef>
                    <a:spcPts val="0"/>
                  </a:spcBef>
                  <a:spcAft>
                    <a:spcPts val="0"/>
                  </a:spcAft>
                  <a:buNone/>
                </a:pPr>
                <a:r>
                  <a:rPr lang="en-GB" dirty="0"/>
                  <a:t>First airline flight of Boeing 747 carrying passengers </a:t>
                </a:r>
              </a:p>
            </p:txBody>
          </p:sp>
        </p:grpSp>
        <p:grpSp>
          <p:nvGrpSpPr>
            <p:cNvPr id="53" name="Group 52">
              <a:extLst>
                <a:ext uri="{FF2B5EF4-FFF2-40B4-BE49-F238E27FC236}">
                  <a16:creationId xmlns:a16="http://schemas.microsoft.com/office/drawing/2014/main" id="{8F0F80BC-B7FF-77F2-9E4D-CE1FF215CC6F}"/>
                </a:ext>
              </a:extLst>
            </p:cNvPr>
            <p:cNvGrpSpPr/>
            <p:nvPr/>
          </p:nvGrpSpPr>
          <p:grpSpPr>
            <a:xfrm>
              <a:off x="2048146" y="4394441"/>
              <a:ext cx="691133" cy="382668"/>
              <a:chOff x="950117" y="4118913"/>
              <a:chExt cx="691133" cy="382668"/>
            </a:xfrm>
          </p:grpSpPr>
          <p:sp>
            <p:nvSpPr>
              <p:cNvPr id="54" name="Rectangle: Rounded Corners 53">
                <a:extLst>
                  <a:ext uri="{FF2B5EF4-FFF2-40B4-BE49-F238E27FC236}">
                    <a16:creationId xmlns:a16="http://schemas.microsoft.com/office/drawing/2014/main" id="{FA6DFAD1-A5D1-1C67-03A1-49BC9F046BFF}"/>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4C47DB8-84D2-0E45-BF56-4319793ACE38}"/>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1970</a:t>
                </a:r>
              </a:p>
            </p:txBody>
          </p:sp>
        </p:grpSp>
      </p:grpSp>
      <p:grpSp>
        <p:nvGrpSpPr>
          <p:cNvPr id="94" name="Group 93">
            <a:extLst>
              <a:ext uri="{FF2B5EF4-FFF2-40B4-BE49-F238E27FC236}">
                <a16:creationId xmlns:a16="http://schemas.microsoft.com/office/drawing/2014/main" id="{EA11BAD0-8B7E-2DEE-7BF6-255F7179D2FA}"/>
              </a:ext>
            </a:extLst>
          </p:cNvPr>
          <p:cNvGrpSpPr/>
          <p:nvPr/>
        </p:nvGrpSpPr>
        <p:grpSpPr>
          <a:xfrm>
            <a:off x="4308869" y="1864307"/>
            <a:ext cx="1524970" cy="1580521"/>
            <a:chOff x="3818846" y="2276009"/>
            <a:chExt cx="1524970" cy="1580521"/>
          </a:xfrm>
        </p:grpSpPr>
        <p:grpSp>
          <p:nvGrpSpPr>
            <p:cNvPr id="96" name="Group 95">
              <a:extLst>
                <a:ext uri="{FF2B5EF4-FFF2-40B4-BE49-F238E27FC236}">
                  <a16:creationId xmlns:a16="http://schemas.microsoft.com/office/drawing/2014/main" id="{A45270F7-41DA-C04D-4717-09A438A56D0C}"/>
                </a:ext>
              </a:extLst>
            </p:cNvPr>
            <p:cNvGrpSpPr/>
            <p:nvPr/>
          </p:nvGrpSpPr>
          <p:grpSpPr>
            <a:xfrm>
              <a:off x="3818846" y="2600114"/>
              <a:ext cx="1524970" cy="1256416"/>
              <a:chOff x="950119" y="5365750"/>
              <a:chExt cx="1524970" cy="1256416"/>
            </a:xfrm>
          </p:grpSpPr>
          <p:sp>
            <p:nvSpPr>
              <p:cNvPr id="100" name="Rectangle: Rounded Corners 99">
                <a:extLst>
                  <a:ext uri="{FF2B5EF4-FFF2-40B4-BE49-F238E27FC236}">
                    <a16:creationId xmlns:a16="http://schemas.microsoft.com/office/drawing/2014/main" id="{7863154B-2EB7-2D53-B3A0-241EA26A923E}"/>
                  </a:ext>
                </a:extLst>
              </p:cNvPr>
              <p:cNvSpPr/>
              <p:nvPr/>
            </p:nvSpPr>
            <p:spPr>
              <a:xfrm>
                <a:off x="950119" y="5365750"/>
                <a:ext cx="1524970" cy="1256416"/>
              </a:xfrm>
              <a:prstGeom prst="roundRect">
                <a:avLst>
                  <a:gd name="adj" fmla="val 10097"/>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a:extLst>
                  <a:ext uri="{FF2B5EF4-FFF2-40B4-BE49-F238E27FC236}">
                    <a16:creationId xmlns:a16="http://schemas.microsoft.com/office/drawing/2014/main" id="{E843F1AC-DC62-F5E5-0DAD-9EBDC1F758B5}"/>
                  </a:ext>
                </a:extLst>
              </p:cNvPr>
              <p:cNvSpPr txBox="1"/>
              <p:nvPr/>
            </p:nvSpPr>
            <p:spPr>
              <a:xfrm>
                <a:off x="950119" y="5406938"/>
                <a:ext cx="1524970" cy="1200329"/>
              </a:xfrm>
              <a:prstGeom prst="rect">
                <a:avLst/>
              </a:prstGeom>
              <a:noFill/>
            </p:spPr>
            <p:txBody>
              <a:bodyPr wrap="square">
                <a:spAutoFit/>
              </a:bodyPr>
              <a:lstStyle/>
              <a:p>
                <a:pPr marL="0" lvl="0" indent="0" algn="ctr" rtl="0">
                  <a:spcBef>
                    <a:spcPts val="0"/>
                  </a:spcBef>
                  <a:spcAft>
                    <a:spcPts val="0"/>
                  </a:spcAft>
                  <a:buNone/>
                </a:pPr>
                <a:r>
                  <a:rPr lang="en-GB" dirty="0"/>
                  <a:t>First </a:t>
                </a:r>
                <a:br>
                  <a:rPr lang="en-GB" dirty="0"/>
                </a:br>
                <a:r>
                  <a:rPr lang="en-GB" dirty="0"/>
                  <a:t>non-stop flight around the world </a:t>
                </a:r>
              </a:p>
            </p:txBody>
          </p:sp>
        </p:grpSp>
        <p:grpSp>
          <p:nvGrpSpPr>
            <p:cNvPr id="97" name="Group 96">
              <a:extLst>
                <a:ext uri="{FF2B5EF4-FFF2-40B4-BE49-F238E27FC236}">
                  <a16:creationId xmlns:a16="http://schemas.microsoft.com/office/drawing/2014/main" id="{F8AEDFE9-3616-A2E3-B552-8F16507113FF}"/>
                </a:ext>
              </a:extLst>
            </p:cNvPr>
            <p:cNvGrpSpPr/>
            <p:nvPr/>
          </p:nvGrpSpPr>
          <p:grpSpPr>
            <a:xfrm>
              <a:off x="4210653" y="2276009"/>
              <a:ext cx="691133" cy="382668"/>
              <a:chOff x="950117" y="4118913"/>
              <a:chExt cx="691133" cy="382668"/>
            </a:xfrm>
          </p:grpSpPr>
          <p:sp>
            <p:nvSpPr>
              <p:cNvPr id="98" name="Rectangle: Rounded Corners 97">
                <a:extLst>
                  <a:ext uri="{FF2B5EF4-FFF2-40B4-BE49-F238E27FC236}">
                    <a16:creationId xmlns:a16="http://schemas.microsoft.com/office/drawing/2014/main" id="{E0198EA7-E9F7-9D44-F0D5-413DD782AF44}"/>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a:extLst>
                  <a:ext uri="{FF2B5EF4-FFF2-40B4-BE49-F238E27FC236}">
                    <a16:creationId xmlns:a16="http://schemas.microsoft.com/office/drawing/2014/main" id="{30C21719-ED4D-A00C-A0A3-EEA3FD3226D3}"/>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1986</a:t>
                </a:r>
              </a:p>
            </p:txBody>
          </p:sp>
        </p:grpSp>
      </p:grpSp>
      <p:grpSp>
        <p:nvGrpSpPr>
          <p:cNvPr id="106" name="Group 105">
            <a:extLst>
              <a:ext uri="{FF2B5EF4-FFF2-40B4-BE49-F238E27FC236}">
                <a16:creationId xmlns:a16="http://schemas.microsoft.com/office/drawing/2014/main" id="{5EF1D95E-A976-20D6-B9E4-111B3E75A70B}"/>
              </a:ext>
            </a:extLst>
          </p:cNvPr>
          <p:cNvGrpSpPr/>
          <p:nvPr/>
        </p:nvGrpSpPr>
        <p:grpSpPr>
          <a:xfrm>
            <a:off x="2520837" y="1461938"/>
            <a:ext cx="1823411" cy="1974339"/>
            <a:chOff x="3219937" y="1461938"/>
            <a:chExt cx="1823411" cy="1974339"/>
          </a:xfrm>
        </p:grpSpPr>
        <p:sp>
          <p:nvSpPr>
            <p:cNvPr id="63" name="Rectangle: Rounded Corners 62">
              <a:extLst>
                <a:ext uri="{FF2B5EF4-FFF2-40B4-BE49-F238E27FC236}">
                  <a16:creationId xmlns:a16="http://schemas.microsoft.com/office/drawing/2014/main" id="{B2F0928C-A6DB-0DB3-20E8-0FED4BA3551C}"/>
                </a:ext>
              </a:extLst>
            </p:cNvPr>
            <p:cNvSpPr/>
            <p:nvPr/>
          </p:nvSpPr>
          <p:spPr>
            <a:xfrm>
              <a:off x="3271699" y="1663846"/>
              <a:ext cx="1593850" cy="1401913"/>
            </a:xfrm>
            <a:prstGeom prst="roundRect">
              <a:avLst>
                <a:gd name="adj" fmla="val 6617"/>
              </a:avLst>
            </a:prstGeom>
            <a:blipFill>
              <a:blip r:embed="rId9" cstate="print">
                <a:extLst>
                  <a:ext uri="{28A0092B-C50C-407E-A947-70E740481C1C}">
                    <a14:useLocalDpi xmlns:a14="http://schemas.microsoft.com/office/drawing/2010/main" val="0"/>
                  </a:ext>
                </a:extLst>
              </a:blip>
              <a:stretch>
                <a:fillRect l="-163584" t="-2626" r="-101357" b="-198772"/>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 name="Picture 104" descr="A person in an orange suit with a cigar in his mouth&#10;&#10;Description automatically generated">
              <a:extLst>
                <a:ext uri="{FF2B5EF4-FFF2-40B4-BE49-F238E27FC236}">
                  <a16:creationId xmlns:a16="http://schemas.microsoft.com/office/drawing/2014/main" id="{F70CDE29-4E56-3057-A2C3-A365A6E56F0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3274"/>
            <a:stretch/>
          </p:blipFill>
          <p:spPr>
            <a:xfrm>
              <a:off x="3287712" y="1461938"/>
              <a:ext cx="1590789" cy="1363399"/>
            </a:xfrm>
            <a:prstGeom prst="rect">
              <a:avLst/>
            </a:prstGeom>
          </p:spPr>
        </p:pic>
        <p:grpSp>
          <p:nvGrpSpPr>
            <p:cNvPr id="66" name="Group 65">
              <a:extLst>
                <a:ext uri="{FF2B5EF4-FFF2-40B4-BE49-F238E27FC236}">
                  <a16:creationId xmlns:a16="http://schemas.microsoft.com/office/drawing/2014/main" id="{389E7D54-2E81-D9FB-5485-F38A663075CE}"/>
                </a:ext>
              </a:extLst>
            </p:cNvPr>
            <p:cNvGrpSpPr/>
            <p:nvPr/>
          </p:nvGrpSpPr>
          <p:grpSpPr>
            <a:xfrm>
              <a:off x="4352215" y="1563616"/>
              <a:ext cx="691133" cy="382668"/>
              <a:chOff x="950117" y="4118913"/>
              <a:chExt cx="691133" cy="382668"/>
            </a:xfrm>
          </p:grpSpPr>
          <p:sp>
            <p:nvSpPr>
              <p:cNvPr id="68" name="Rectangle: Rounded Corners 67">
                <a:extLst>
                  <a:ext uri="{FF2B5EF4-FFF2-40B4-BE49-F238E27FC236}">
                    <a16:creationId xmlns:a16="http://schemas.microsoft.com/office/drawing/2014/main" id="{082DDEAB-3BE6-C7DF-49DC-9D3A49429304}"/>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B800DFC6-F229-3735-AD6D-B89E2A3FB983}"/>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1961</a:t>
                </a:r>
              </a:p>
            </p:txBody>
          </p:sp>
        </p:grpSp>
        <p:grpSp>
          <p:nvGrpSpPr>
            <p:cNvPr id="64" name="Group 63">
              <a:extLst>
                <a:ext uri="{FF2B5EF4-FFF2-40B4-BE49-F238E27FC236}">
                  <a16:creationId xmlns:a16="http://schemas.microsoft.com/office/drawing/2014/main" id="{92EA83CD-B9A0-FACA-1010-F7843C5208EE}"/>
                </a:ext>
              </a:extLst>
            </p:cNvPr>
            <p:cNvGrpSpPr/>
            <p:nvPr/>
          </p:nvGrpSpPr>
          <p:grpSpPr>
            <a:xfrm>
              <a:off x="3219937" y="2725077"/>
              <a:ext cx="1692610" cy="711200"/>
              <a:chOff x="1080920" y="5365750"/>
              <a:chExt cx="1692610" cy="711200"/>
            </a:xfrm>
          </p:grpSpPr>
          <p:sp>
            <p:nvSpPr>
              <p:cNvPr id="70" name="Rectangle: Rounded Corners 69">
                <a:extLst>
                  <a:ext uri="{FF2B5EF4-FFF2-40B4-BE49-F238E27FC236}">
                    <a16:creationId xmlns:a16="http://schemas.microsoft.com/office/drawing/2014/main" id="{C5C76447-CF27-CE3E-B10A-F69A0E28A0F5}"/>
                  </a:ext>
                </a:extLst>
              </p:cNvPr>
              <p:cNvSpPr/>
              <p:nvPr/>
            </p:nvSpPr>
            <p:spPr>
              <a:xfrm>
                <a:off x="1090848" y="5365750"/>
                <a:ext cx="1672754"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a:extLst>
                  <a:ext uri="{FF2B5EF4-FFF2-40B4-BE49-F238E27FC236}">
                    <a16:creationId xmlns:a16="http://schemas.microsoft.com/office/drawing/2014/main" id="{1BFF2692-03F3-4239-BEEC-648C89F17CD9}"/>
                  </a:ext>
                </a:extLst>
              </p:cNvPr>
              <p:cNvSpPr txBox="1"/>
              <p:nvPr/>
            </p:nvSpPr>
            <p:spPr>
              <a:xfrm>
                <a:off x="1080920" y="5406938"/>
                <a:ext cx="1692610" cy="646331"/>
              </a:xfrm>
              <a:prstGeom prst="rect">
                <a:avLst/>
              </a:prstGeom>
              <a:noFill/>
            </p:spPr>
            <p:txBody>
              <a:bodyPr wrap="square">
                <a:spAutoFit/>
              </a:bodyPr>
              <a:lstStyle/>
              <a:p>
                <a:pPr marL="0" lvl="0" indent="0" algn="ctr" rtl="0">
                  <a:spcBef>
                    <a:spcPts val="0"/>
                  </a:spcBef>
                  <a:spcAft>
                    <a:spcPts val="0"/>
                  </a:spcAft>
                  <a:buNone/>
                </a:pPr>
                <a:r>
                  <a:rPr lang="en-GB" sz="1800" dirty="0"/>
                  <a:t>First flight into space</a:t>
                </a:r>
                <a:endParaRPr lang="en-GB" dirty="0"/>
              </a:p>
            </p:txBody>
          </p:sp>
        </p:grpSp>
      </p:grpSp>
      <p:grpSp>
        <p:nvGrpSpPr>
          <p:cNvPr id="121" name="Group 120">
            <a:extLst>
              <a:ext uri="{FF2B5EF4-FFF2-40B4-BE49-F238E27FC236}">
                <a16:creationId xmlns:a16="http://schemas.microsoft.com/office/drawing/2014/main" id="{BF4E1DE5-5B1B-89BA-3005-7214AF8010BF}"/>
              </a:ext>
            </a:extLst>
          </p:cNvPr>
          <p:cNvGrpSpPr/>
          <p:nvPr/>
        </p:nvGrpSpPr>
        <p:grpSpPr>
          <a:xfrm>
            <a:off x="5939189" y="1535020"/>
            <a:ext cx="2594540" cy="1901257"/>
            <a:chOff x="5939189" y="1535020"/>
            <a:chExt cx="2594540" cy="1901257"/>
          </a:xfrm>
        </p:grpSpPr>
        <p:sp>
          <p:nvSpPr>
            <p:cNvPr id="109" name="Rectangle: Rounded Corners 108">
              <a:extLst>
                <a:ext uri="{FF2B5EF4-FFF2-40B4-BE49-F238E27FC236}">
                  <a16:creationId xmlns:a16="http://schemas.microsoft.com/office/drawing/2014/main" id="{F4DAFA25-9DF0-EC5E-3844-C93C4642314A}"/>
                </a:ext>
              </a:extLst>
            </p:cNvPr>
            <p:cNvSpPr/>
            <p:nvPr/>
          </p:nvSpPr>
          <p:spPr>
            <a:xfrm>
              <a:off x="6421726" y="1663846"/>
              <a:ext cx="1593850" cy="1401913"/>
            </a:xfrm>
            <a:prstGeom prst="roundRect">
              <a:avLst>
                <a:gd name="adj" fmla="val 6617"/>
              </a:avLst>
            </a:prstGeom>
            <a:blipFill>
              <a:blip r:embed="rId11"/>
              <a:stretch>
                <a:fillRect l="-22428" t="-2626" r="-5028" b="-2638"/>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2" name="Group 111">
              <a:extLst>
                <a:ext uri="{FF2B5EF4-FFF2-40B4-BE49-F238E27FC236}">
                  <a16:creationId xmlns:a16="http://schemas.microsoft.com/office/drawing/2014/main" id="{E4044C7E-A82B-1134-BD71-5E6F3A364C13}"/>
                </a:ext>
              </a:extLst>
            </p:cNvPr>
            <p:cNvGrpSpPr/>
            <p:nvPr/>
          </p:nvGrpSpPr>
          <p:grpSpPr>
            <a:xfrm>
              <a:off x="5939189" y="2725077"/>
              <a:ext cx="2594540" cy="711200"/>
              <a:chOff x="999532" y="5365750"/>
              <a:chExt cx="2594540" cy="711200"/>
            </a:xfrm>
          </p:grpSpPr>
          <p:sp>
            <p:nvSpPr>
              <p:cNvPr id="113" name="Rectangle: Rounded Corners 112">
                <a:extLst>
                  <a:ext uri="{FF2B5EF4-FFF2-40B4-BE49-F238E27FC236}">
                    <a16:creationId xmlns:a16="http://schemas.microsoft.com/office/drawing/2014/main" id="{E0BEF9B8-06A6-C53B-EF2C-4C6ADFE14652}"/>
                  </a:ext>
                </a:extLst>
              </p:cNvPr>
              <p:cNvSpPr/>
              <p:nvPr/>
            </p:nvSpPr>
            <p:spPr>
              <a:xfrm>
                <a:off x="999532" y="5365750"/>
                <a:ext cx="2594540"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a:extLst>
                  <a:ext uri="{FF2B5EF4-FFF2-40B4-BE49-F238E27FC236}">
                    <a16:creationId xmlns:a16="http://schemas.microsoft.com/office/drawing/2014/main" id="{C62FC0F6-E7C6-6800-C5C3-EC1C7024697D}"/>
                  </a:ext>
                </a:extLst>
              </p:cNvPr>
              <p:cNvSpPr txBox="1"/>
              <p:nvPr/>
            </p:nvSpPr>
            <p:spPr>
              <a:xfrm>
                <a:off x="1022664" y="5406938"/>
                <a:ext cx="2571408" cy="646331"/>
              </a:xfrm>
              <a:prstGeom prst="rect">
                <a:avLst/>
              </a:prstGeom>
              <a:noFill/>
            </p:spPr>
            <p:txBody>
              <a:bodyPr wrap="square">
                <a:spAutoFit/>
              </a:bodyPr>
              <a:lstStyle/>
              <a:p>
                <a:pPr marL="0" lvl="0" indent="0" algn="ctr" rtl="0">
                  <a:spcBef>
                    <a:spcPts val="0"/>
                  </a:spcBef>
                  <a:spcAft>
                    <a:spcPts val="0"/>
                  </a:spcAft>
                  <a:buNone/>
                </a:pPr>
                <a:r>
                  <a:rPr lang="en-GB" sz="1800" dirty="0"/>
                  <a:t>First solar-powered flight around the world </a:t>
                </a:r>
                <a:endParaRPr lang="en-GB" dirty="0"/>
              </a:p>
            </p:txBody>
          </p:sp>
        </p:grpSp>
        <p:pic>
          <p:nvPicPr>
            <p:cNvPr id="120" name="Picture 119" descr="A plane flying in the sky&#10;&#10;Description automatically generated">
              <a:extLst>
                <a:ext uri="{FF2B5EF4-FFF2-40B4-BE49-F238E27FC236}">
                  <a16:creationId xmlns:a16="http://schemas.microsoft.com/office/drawing/2014/main" id="{F29BA073-2DF8-688B-3A2D-46E834AA58E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269977" y="1535020"/>
              <a:ext cx="1619344" cy="1130553"/>
            </a:xfrm>
            <a:prstGeom prst="rect">
              <a:avLst/>
            </a:prstGeom>
          </p:spPr>
        </p:pic>
        <p:grpSp>
          <p:nvGrpSpPr>
            <p:cNvPr id="111" name="Group 110">
              <a:extLst>
                <a:ext uri="{FF2B5EF4-FFF2-40B4-BE49-F238E27FC236}">
                  <a16:creationId xmlns:a16="http://schemas.microsoft.com/office/drawing/2014/main" id="{7E7B5D36-893C-FD34-47B3-559F6D016C65}"/>
                </a:ext>
              </a:extLst>
            </p:cNvPr>
            <p:cNvGrpSpPr/>
            <p:nvPr/>
          </p:nvGrpSpPr>
          <p:grpSpPr>
            <a:xfrm>
              <a:off x="7502242" y="1563616"/>
              <a:ext cx="691133" cy="382668"/>
              <a:chOff x="950117" y="4118913"/>
              <a:chExt cx="691133" cy="382668"/>
            </a:xfrm>
          </p:grpSpPr>
          <p:sp>
            <p:nvSpPr>
              <p:cNvPr id="115" name="Rectangle: Rounded Corners 114">
                <a:extLst>
                  <a:ext uri="{FF2B5EF4-FFF2-40B4-BE49-F238E27FC236}">
                    <a16:creationId xmlns:a16="http://schemas.microsoft.com/office/drawing/2014/main" id="{301C88EB-40B8-7FE6-9DEB-859FC6370E0F}"/>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a:extLst>
                  <a:ext uri="{FF2B5EF4-FFF2-40B4-BE49-F238E27FC236}">
                    <a16:creationId xmlns:a16="http://schemas.microsoft.com/office/drawing/2014/main" id="{234C8C85-2D49-BDAE-1199-556E5A69D506}"/>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2016</a:t>
                </a:r>
              </a:p>
            </p:txBody>
          </p:sp>
        </p:grpSp>
      </p:grpSp>
      <p:grpSp>
        <p:nvGrpSpPr>
          <p:cNvPr id="130" name="Group 129">
            <a:extLst>
              <a:ext uri="{FF2B5EF4-FFF2-40B4-BE49-F238E27FC236}">
                <a16:creationId xmlns:a16="http://schemas.microsoft.com/office/drawing/2014/main" id="{037F059C-51FD-F8A3-6BAE-F8D5955BE84D}"/>
              </a:ext>
            </a:extLst>
          </p:cNvPr>
          <p:cNvGrpSpPr/>
          <p:nvPr/>
        </p:nvGrpSpPr>
        <p:grpSpPr>
          <a:xfrm>
            <a:off x="6048177" y="4407777"/>
            <a:ext cx="2392028" cy="1580521"/>
            <a:chOff x="3343949" y="2276009"/>
            <a:chExt cx="2392028" cy="1580521"/>
          </a:xfrm>
        </p:grpSpPr>
        <p:grpSp>
          <p:nvGrpSpPr>
            <p:cNvPr id="131" name="Group 130">
              <a:extLst>
                <a:ext uri="{FF2B5EF4-FFF2-40B4-BE49-F238E27FC236}">
                  <a16:creationId xmlns:a16="http://schemas.microsoft.com/office/drawing/2014/main" id="{23168EF8-3F3A-9470-A5C1-F04C40F0F185}"/>
                </a:ext>
              </a:extLst>
            </p:cNvPr>
            <p:cNvGrpSpPr/>
            <p:nvPr/>
          </p:nvGrpSpPr>
          <p:grpSpPr>
            <a:xfrm>
              <a:off x="3343949" y="2600114"/>
              <a:ext cx="2392028" cy="1256416"/>
              <a:chOff x="475222" y="5365750"/>
              <a:chExt cx="2392028" cy="1256416"/>
            </a:xfrm>
          </p:grpSpPr>
          <p:sp>
            <p:nvSpPr>
              <p:cNvPr id="135" name="Rectangle: Rounded Corners 134">
                <a:extLst>
                  <a:ext uri="{FF2B5EF4-FFF2-40B4-BE49-F238E27FC236}">
                    <a16:creationId xmlns:a16="http://schemas.microsoft.com/office/drawing/2014/main" id="{2E72E810-65FD-204E-4C62-AA9707D227AA}"/>
                  </a:ext>
                </a:extLst>
              </p:cNvPr>
              <p:cNvSpPr/>
              <p:nvPr/>
            </p:nvSpPr>
            <p:spPr>
              <a:xfrm>
                <a:off x="475222" y="5365750"/>
                <a:ext cx="2392028" cy="1256416"/>
              </a:xfrm>
              <a:prstGeom prst="roundRect">
                <a:avLst>
                  <a:gd name="adj" fmla="val 10097"/>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TextBox 135">
                <a:extLst>
                  <a:ext uri="{FF2B5EF4-FFF2-40B4-BE49-F238E27FC236}">
                    <a16:creationId xmlns:a16="http://schemas.microsoft.com/office/drawing/2014/main" id="{4EA5A60C-AEAA-696E-D78F-933001B97A3C}"/>
                  </a:ext>
                </a:extLst>
              </p:cNvPr>
              <p:cNvSpPr txBox="1"/>
              <p:nvPr/>
            </p:nvSpPr>
            <p:spPr>
              <a:xfrm>
                <a:off x="518607" y="5406938"/>
                <a:ext cx="2326097" cy="1200329"/>
              </a:xfrm>
              <a:prstGeom prst="rect">
                <a:avLst/>
              </a:prstGeom>
              <a:noFill/>
            </p:spPr>
            <p:txBody>
              <a:bodyPr wrap="square">
                <a:spAutoFit/>
              </a:bodyPr>
              <a:lstStyle/>
              <a:p>
                <a:pPr marL="0" lvl="0" indent="0" algn="ctr" rtl="0">
                  <a:spcBef>
                    <a:spcPts val="0"/>
                  </a:spcBef>
                  <a:spcAft>
                    <a:spcPts val="0"/>
                  </a:spcAft>
                  <a:buNone/>
                </a:pPr>
                <a:r>
                  <a:rPr lang="en-GB" dirty="0"/>
                  <a:t>Space-X launches first spacecraft </a:t>
                </a:r>
                <a:br>
                  <a:rPr lang="en-GB" dirty="0"/>
                </a:br>
                <a:r>
                  <a:rPr lang="en-GB" dirty="0"/>
                  <a:t>made fully of recycled materials </a:t>
                </a:r>
              </a:p>
            </p:txBody>
          </p:sp>
        </p:grpSp>
        <p:grpSp>
          <p:nvGrpSpPr>
            <p:cNvPr id="132" name="Group 131">
              <a:extLst>
                <a:ext uri="{FF2B5EF4-FFF2-40B4-BE49-F238E27FC236}">
                  <a16:creationId xmlns:a16="http://schemas.microsoft.com/office/drawing/2014/main" id="{C97AFCD5-93DC-DE16-CB8D-B4C8578EBE4F}"/>
                </a:ext>
              </a:extLst>
            </p:cNvPr>
            <p:cNvGrpSpPr/>
            <p:nvPr/>
          </p:nvGrpSpPr>
          <p:grpSpPr>
            <a:xfrm>
              <a:off x="4210653" y="2276009"/>
              <a:ext cx="691133" cy="382668"/>
              <a:chOff x="950117" y="4118913"/>
              <a:chExt cx="691133" cy="382668"/>
            </a:xfrm>
          </p:grpSpPr>
          <p:sp>
            <p:nvSpPr>
              <p:cNvPr id="133" name="Rectangle: Rounded Corners 132">
                <a:extLst>
                  <a:ext uri="{FF2B5EF4-FFF2-40B4-BE49-F238E27FC236}">
                    <a16:creationId xmlns:a16="http://schemas.microsoft.com/office/drawing/2014/main" id="{5A9ED3D7-B8FB-8FD2-EFAD-804F961B9446}"/>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a:extLst>
                  <a:ext uri="{FF2B5EF4-FFF2-40B4-BE49-F238E27FC236}">
                    <a16:creationId xmlns:a16="http://schemas.microsoft.com/office/drawing/2014/main" id="{59F01489-55DE-E8D2-189D-1E2D47711140}"/>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2017</a:t>
                </a:r>
              </a:p>
            </p:txBody>
          </p:sp>
        </p:grpSp>
      </p:grpSp>
    </p:spTree>
    <p:extLst>
      <p:ext uri="{BB962C8B-B14F-4D97-AF65-F5344CB8AC3E}">
        <p14:creationId xmlns:p14="http://schemas.microsoft.com/office/powerpoint/2010/main" val="193782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7"/>
                                        </p:tgtEl>
                                        <p:attrNameLst>
                                          <p:attrName>style.visibility</p:attrName>
                                        </p:attrNameLst>
                                      </p:cBhvr>
                                      <p:to>
                                        <p:strVal val="visible"/>
                                      </p:to>
                                    </p:set>
                                    <p:animEffect transition="in" filter="fade">
                                      <p:cBhvr>
                                        <p:cTn id="12" dur="500"/>
                                        <p:tgtEl>
                                          <p:spTgt spid="1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6"/>
                                        </p:tgtEl>
                                        <p:attrNameLst>
                                          <p:attrName>style.visibility</p:attrName>
                                        </p:attrNameLst>
                                      </p:cBhvr>
                                      <p:to>
                                        <p:strVal val="visible"/>
                                      </p:to>
                                    </p:set>
                                    <p:animEffect transition="in" filter="fade">
                                      <p:cBhvr>
                                        <p:cTn id="17" dur="500"/>
                                        <p:tgtEl>
                                          <p:spTgt spid="10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1"/>
                                        </p:tgtEl>
                                        <p:attrNameLst>
                                          <p:attrName>style.visibility</p:attrName>
                                        </p:attrNameLst>
                                      </p:cBhvr>
                                      <p:to>
                                        <p:strVal val="visible"/>
                                      </p:to>
                                    </p:set>
                                    <p:animEffect transition="in" filter="fade">
                                      <p:cBhvr>
                                        <p:cTn id="32" dur="500"/>
                                        <p:tgtEl>
                                          <p:spTgt spid="1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0"/>
                                        </p:tgtEl>
                                        <p:attrNameLst>
                                          <p:attrName>style.visibility</p:attrName>
                                        </p:attrNameLst>
                                      </p:cBhvr>
                                      <p:to>
                                        <p:strVal val="visible"/>
                                      </p:to>
                                    </p:set>
                                    <p:animEffect transition="in" filter="fade">
                                      <p:cBhvr>
                                        <p:cTn id="37"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descr="A starry sky with many small white dots&#10;&#10;Description automatically generated">
            <a:extLst>
              <a:ext uri="{FF2B5EF4-FFF2-40B4-BE49-F238E27FC236}">
                <a16:creationId xmlns:a16="http://schemas.microsoft.com/office/drawing/2014/main" id="{6203711A-6FE4-153C-67FA-777C0D816F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3251" y="1213198"/>
            <a:ext cx="7264250" cy="5136664"/>
          </a:xfrm>
          <a:prstGeom prst="rect">
            <a:avLst/>
          </a:prstGeom>
        </p:spPr>
      </p:pic>
      <p:pic>
        <p:nvPicPr>
          <p:cNvPr id="42" name="Picture 41" descr="A space station with blue and white stripes&#10;&#10;Description automatically generated">
            <a:extLst>
              <a:ext uri="{FF2B5EF4-FFF2-40B4-BE49-F238E27FC236}">
                <a16:creationId xmlns:a16="http://schemas.microsoft.com/office/drawing/2014/main" id="{68C95F75-F9E0-D4BF-3154-FE91E59C5C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1150" y="2733207"/>
            <a:ext cx="4381500" cy="2557082"/>
          </a:xfrm>
          <a:prstGeom prst="rect">
            <a:avLst/>
          </a:prstGeom>
        </p:spPr>
      </p:pic>
      <p:pic>
        <p:nvPicPr>
          <p:cNvPr id="30" name="Picture 29" descr="A beach with grass and flowers&#10;&#10;Description automatically generated">
            <a:extLst>
              <a:ext uri="{FF2B5EF4-FFF2-40B4-BE49-F238E27FC236}">
                <a16:creationId xmlns:a16="http://schemas.microsoft.com/office/drawing/2014/main" id="{41FF8041-CC72-03B5-7CF4-B0C56DECA22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484" t="3125" r="56644" b="5773"/>
          <a:stretch/>
        </p:blipFill>
        <p:spPr>
          <a:xfrm>
            <a:off x="503238" y="1346200"/>
            <a:ext cx="2861203" cy="4999038"/>
          </a:xfrm>
          <a:prstGeom prst="rect">
            <a:avLst/>
          </a:prstGeom>
        </p:spPr>
      </p:pic>
      <p:sp>
        <p:nvSpPr>
          <p:cNvPr id="18" name="Rectangle 17">
            <a:extLst>
              <a:ext uri="{FF2B5EF4-FFF2-40B4-BE49-F238E27FC236}">
                <a16:creationId xmlns:a16="http://schemas.microsoft.com/office/drawing/2014/main" id="{74C2E1ED-50ED-818D-2C5D-F90646896371}"/>
              </a:ext>
            </a:extLst>
          </p:cNvPr>
          <p:cNvSpPr/>
          <p:nvPr/>
        </p:nvSpPr>
        <p:spPr>
          <a:xfrm>
            <a:off x="2987747" y="1262545"/>
            <a:ext cx="3118907" cy="5082555"/>
          </a:xfrm>
          <a:custGeom>
            <a:avLst/>
            <a:gdLst>
              <a:gd name="connsiteX0" fmla="*/ 0 w 2712507"/>
              <a:gd name="connsiteY0" fmla="*/ 0 h 4885705"/>
              <a:gd name="connsiteX1" fmla="*/ 2712507 w 2712507"/>
              <a:gd name="connsiteY1" fmla="*/ 0 h 4885705"/>
              <a:gd name="connsiteX2" fmla="*/ 2712507 w 2712507"/>
              <a:gd name="connsiteY2" fmla="*/ 4885705 h 4885705"/>
              <a:gd name="connsiteX3" fmla="*/ 0 w 2712507"/>
              <a:gd name="connsiteY3" fmla="*/ 4885705 h 4885705"/>
              <a:gd name="connsiteX4" fmla="*/ 0 w 2712507"/>
              <a:gd name="connsiteY4" fmla="*/ 0 h 4885705"/>
              <a:gd name="connsiteX0" fmla="*/ 0 w 3118907"/>
              <a:gd name="connsiteY0" fmla="*/ 196850 h 5082555"/>
              <a:gd name="connsiteX1" fmla="*/ 3118907 w 3118907"/>
              <a:gd name="connsiteY1" fmla="*/ 0 h 5082555"/>
              <a:gd name="connsiteX2" fmla="*/ 2712507 w 3118907"/>
              <a:gd name="connsiteY2" fmla="*/ 5082555 h 5082555"/>
              <a:gd name="connsiteX3" fmla="*/ 0 w 3118907"/>
              <a:gd name="connsiteY3" fmla="*/ 5082555 h 5082555"/>
              <a:gd name="connsiteX4" fmla="*/ 0 w 3118907"/>
              <a:gd name="connsiteY4" fmla="*/ 196850 h 5082555"/>
              <a:gd name="connsiteX0" fmla="*/ 1066800 w 3118907"/>
              <a:gd name="connsiteY0" fmla="*/ 279400 h 5082555"/>
              <a:gd name="connsiteX1" fmla="*/ 3118907 w 3118907"/>
              <a:gd name="connsiteY1" fmla="*/ 0 h 5082555"/>
              <a:gd name="connsiteX2" fmla="*/ 2712507 w 3118907"/>
              <a:gd name="connsiteY2" fmla="*/ 5082555 h 5082555"/>
              <a:gd name="connsiteX3" fmla="*/ 0 w 3118907"/>
              <a:gd name="connsiteY3" fmla="*/ 5082555 h 5082555"/>
              <a:gd name="connsiteX4" fmla="*/ 1066800 w 3118907"/>
              <a:gd name="connsiteY4" fmla="*/ 279400 h 5082555"/>
              <a:gd name="connsiteX0" fmla="*/ 393700 w 3118907"/>
              <a:gd name="connsiteY0" fmla="*/ 50800 h 5082555"/>
              <a:gd name="connsiteX1" fmla="*/ 3118907 w 3118907"/>
              <a:gd name="connsiteY1" fmla="*/ 0 h 5082555"/>
              <a:gd name="connsiteX2" fmla="*/ 2712507 w 3118907"/>
              <a:gd name="connsiteY2" fmla="*/ 5082555 h 5082555"/>
              <a:gd name="connsiteX3" fmla="*/ 0 w 3118907"/>
              <a:gd name="connsiteY3" fmla="*/ 5082555 h 5082555"/>
              <a:gd name="connsiteX4" fmla="*/ 393700 w 3118907"/>
              <a:gd name="connsiteY4" fmla="*/ 50800 h 5082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907" h="5082555">
                <a:moveTo>
                  <a:pt x="393700" y="50800"/>
                </a:moveTo>
                <a:lnTo>
                  <a:pt x="3118907" y="0"/>
                </a:lnTo>
                <a:lnTo>
                  <a:pt x="2712507" y="5082555"/>
                </a:lnTo>
                <a:lnTo>
                  <a:pt x="0" y="5082555"/>
                </a:lnTo>
                <a:lnTo>
                  <a:pt x="393700" y="50800"/>
                </a:lnTo>
                <a:close/>
              </a:path>
            </a:pathLst>
          </a:custGeom>
          <a:blipFill>
            <a:blip r:embed="rId5"/>
            <a:stretch>
              <a:fillRect l="-88631" r="-886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17">
            <a:extLst>
              <a:ext uri="{FF2B5EF4-FFF2-40B4-BE49-F238E27FC236}">
                <a16:creationId xmlns:a16="http://schemas.microsoft.com/office/drawing/2014/main" id="{CD4EC771-52BD-20C9-743C-493AEB3C174B}"/>
              </a:ext>
            </a:extLst>
          </p:cNvPr>
          <p:cNvSpPr/>
          <p:nvPr/>
        </p:nvSpPr>
        <p:spPr>
          <a:xfrm>
            <a:off x="2987747" y="1262545"/>
            <a:ext cx="3118907" cy="5082555"/>
          </a:xfrm>
          <a:custGeom>
            <a:avLst/>
            <a:gdLst>
              <a:gd name="connsiteX0" fmla="*/ 0 w 2712507"/>
              <a:gd name="connsiteY0" fmla="*/ 0 h 4885705"/>
              <a:gd name="connsiteX1" fmla="*/ 2712507 w 2712507"/>
              <a:gd name="connsiteY1" fmla="*/ 0 h 4885705"/>
              <a:gd name="connsiteX2" fmla="*/ 2712507 w 2712507"/>
              <a:gd name="connsiteY2" fmla="*/ 4885705 h 4885705"/>
              <a:gd name="connsiteX3" fmla="*/ 0 w 2712507"/>
              <a:gd name="connsiteY3" fmla="*/ 4885705 h 4885705"/>
              <a:gd name="connsiteX4" fmla="*/ 0 w 2712507"/>
              <a:gd name="connsiteY4" fmla="*/ 0 h 4885705"/>
              <a:gd name="connsiteX0" fmla="*/ 0 w 3118907"/>
              <a:gd name="connsiteY0" fmla="*/ 196850 h 5082555"/>
              <a:gd name="connsiteX1" fmla="*/ 3118907 w 3118907"/>
              <a:gd name="connsiteY1" fmla="*/ 0 h 5082555"/>
              <a:gd name="connsiteX2" fmla="*/ 2712507 w 3118907"/>
              <a:gd name="connsiteY2" fmla="*/ 5082555 h 5082555"/>
              <a:gd name="connsiteX3" fmla="*/ 0 w 3118907"/>
              <a:gd name="connsiteY3" fmla="*/ 5082555 h 5082555"/>
              <a:gd name="connsiteX4" fmla="*/ 0 w 3118907"/>
              <a:gd name="connsiteY4" fmla="*/ 196850 h 5082555"/>
              <a:gd name="connsiteX0" fmla="*/ 1066800 w 3118907"/>
              <a:gd name="connsiteY0" fmla="*/ 279400 h 5082555"/>
              <a:gd name="connsiteX1" fmla="*/ 3118907 w 3118907"/>
              <a:gd name="connsiteY1" fmla="*/ 0 h 5082555"/>
              <a:gd name="connsiteX2" fmla="*/ 2712507 w 3118907"/>
              <a:gd name="connsiteY2" fmla="*/ 5082555 h 5082555"/>
              <a:gd name="connsiteX3" fmla="*/ 0 w 3118907"/>
              <a:gd name="connsiteY3" fmla="*/ 5082555 h 5082555"/>
              <a:gd name="connsiteX4" fmla="*/ 1066800 w 3118907"/>
              <a:gd name="connsiteY4" fmla="*/ 279400 h 5082555"/>
              <a:gd name="connsiteX0" fmla="*/ 393700 w 3118907"/>
              <a:gd name="connsiteY0" fmla="*/ 50800 h 5082555"/>
              <a:gd name="connsiteX1" fmla="*/ 3118907 w 3118907"/>
              <a:gd name="connsiteY1" fmla="*/ 0 h 5082555"/>
              <a:gd name="connsiteX2" fmla="*/ 2712507 w 3118907"/>
              <a:gd name="connsiteY2" fmla="*/ 5082555 h 5082555"/>
              <a:gd name="connsiteX3" fmla="*/ 0 w 3118907"/>
              <a:gd name="connsiteY3" fmla="*/ 5082555 h 5082555"/>
              <a:gd name="connsiteX4" fmla="*/ 393700 w 3118907"/>
              <a:gd name="connsiteY4" fmla="*/ 50800 h 5082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907" h="5082555">
                <a:moveTo>
                  <a:pt x="393700" y="50800"/>
                </a:moveTo>
                <a:lnTo>
                  <a:pt x="3118907" y="0"/>
                </a:lnTo>
                <a:lnTo>
                  <a:pt x="2712507" y="5082555"/>
                </a:lnTo>
                <a:lnTo>
                  <a:pt x="0" y="5082555"/>
                </a:lnTo>
                <a:lnTo>
                  <a:pt x="393700" y="50800"/>
                </a:lnTo>
                <a:close/>
              </a:path>
            </a:pathLst>
          </a:custGeom>
          <a:blipFill>
            <a:blip r:embed="rId6"/>
            <a:stretch>
              <a:fillRect l="-13603" t="29931" r="10233" b="327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lowchart: Document 18">
            <a:extLst>
              <a:ext uri="{FF2B5EF4-FFF2-40B4-BE49-F238E27FC236}">
                <a16:creationId xmlns:a16="http://schemas.microsoft.com/office/drawing/2014/main" id="{5ADC5728-5C90-4D62-431D-C735CD2FE6DE}"/>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FE89C742-AD30-BBC5-2BD9-BD3DCBCD319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Talk About It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633733D3-017A-F5B2-6376-D7AD2DA44CD7}"/>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Talk About It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56357B8F-6CE0-0207-59A6-8B646DAC53E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cxnSp>
        <p:nvCxnSpPr>
          <p:cNvPr id="16" name="Straight Connector 15">
            <a:extLst>
              <a:ext uri="{FF2B5EF4-FFF2-40B4-BE49-F238E27FC236}">
                <a16:creationId xmlns:a16="http://schemas.microsoft.com/office/drawing/2014/main" id="{6DD611BD-C85E-A80A-D353-5C3ECB5FDE27}"/>
              </a:ext>
            </a:extLst>
          </p:cNvPr>
          <p:cNvCxnSpPr>
            <a:cxnSpLocks/>
          </p:cNvCxnSpPr>
          <p:nvPr/>
        </p:nvCxnSpPr>
        <p:spPr>
          <a:xfrm flipH="1">
            <a:off x="5700255" y="1301615"/>
            <a:ext cx="399859" cy="5043623"/>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grpSp>
        <p:nvGrpSpPr>
          <p:cNvPr id="51" name="Group 50">
            <a:extLst>
              <a:ext uri="{FF2B5EF4-FFF2-40B4-BE49-F238E27FC236}">
                <a16:creationId xmlns:a16="http://schemas.microsoft.com/office/drawing/2014/main" id="{3F8ED824-9594-28F1-0ED3-9278DC732FFC}"/>
              </a:ext>
            </a:extLst>
          </p:cNvPr>
          <p:cNvGrpSpPr/>
          <p:nvPr/>
        </p:nvGrpSpPr>
        <p:grpSpPr>
          <a:xfrm>
            <a:off x="2948430" y="5100682"/>
            <a:ext cx="2554168" cy="1022533"/>
            <a:chOff x="833334" y="1616797"/>
            <a:chExt cx="2554168" cy="1022533"/>
          </a:xfrm>
        </p:grpSpPr>
        <p:sp>
          <p:nvSpPr>
            <p:cNvPr id="52" name="Rectangle: Top Corners Rounded 51">
              <a:extLst>
                <a:ext uri="{FF2B5EF4-FFF2-40B4-BE49-F238E27FC236}">
                  <a16:creationId xmlns:a16="http://schemas.microsoft.com/office/drawing/2014/main" id="{E9434690-85E1-8E79-8CB9-8566DDCD6A4C}"/>
                </a:ext>
              </a:extLst>
            </p:cNvPr>
            <p:cNvSpPr/>
            <p:nvPr/>
          </p:nvSpPr>
          <p:spPr>
            <a:xfrm rot="5400000">
              <a:off x="1599151" y="850980"/>
              <a:ext cx="1022533" cy="255416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0E46D042-008D-4736-22E0-2CD594FDE373}"/>
                </a:ext>
              </a:extLst>
            </p:cNvPr>
            <p:cNvSpPr txBox="1"/>
            <p:nvPr/>
          </p:nvSpPr>
          <p:spPr>
            <a:xfrm>
              <a:off x="1027273" y="1670708"/>
              <a:ext cx="2299975" cy="923330"/>
            </a:xfrm>
            <a:prstGeom prst="rect">
              <a:avLst/>
            </a:prstGeom>
            <a:noFill/>
          </p:spPr>
          <p:txBody>
            <a:bodyPr wrap="square">
              <a:spAutoFit/>
            </a:bodyPr>
            <a:lstStyle/>
            <a:p>
              <a:r>
                <a:rPr lang="en-GB" dirty="0"/>
                <a:t>What lessons do you think we can learn from their work?</a:t>
              </a:r>
            </a:p>
          </p:txBody>
        </p:sp>
      </p:grpSp>
      <p:sp>
        <p:nvSpPr>
          <p:cNvPr id="57" name="Rectangle 56">
            <a:extLst>
              <a:ext uri="{FF2B5EF4-FFF2-40B4-BE49-F238E27FC236}">
                <a16:creationId xmlns:a16="http://schemas.microsoft.com/office/drawing/2014/main" id="{D2DC86A6-7FF7-F309-882E-992B8C4CE225}"/>
              </a:ext>
            </a:extLst>
          </p:cNvPr>
          <p:cNvSpPr/>
          <p:nvPr/>
        </p:nvSpPr>
        <p:spPr>
          <a:xfrm>
            <a:off x="508333" y="2368234"/>
            <a:ext cx="2751524" cy="3977004"/>
          </a:xfrm>
          <a:custGeom>
            <a:avLst/>
            <a:gdLst>
              <a:gd name="connsiteX0" fmla="*/ 0 w 2476607"/>
              <a:gd name="connsiteY0" fmla="*/ 0 h 3767783"/>
              <a:gd name="connsiteX1" fmla="*/ 2476607 w 2476607"/>
              <a:gd name="connsiteY1" fmla="*/ 0 h 3767783"/>
              <a:gd name="connsiteX2" fmla="*/ 2476607 w 2476607"/>
              <a:gd name="connsiteY2" fmla="*/ 3767783 h 3767783"/>
              <a:gd name="connsiteX3" fmla="*/ 0 w 2476607"/>
              <a:gd name="connsiteY3" fmla="*/ 3767783 h 3767783"/>
              <a:gd name="connsiteX4" fmla="*/ 0 w 2476607"/>
              <a:gd name="connsiteY4" fmla="*/ 0 h 3767783"/>
              <a:gd name="connsiteX0" fmla="*/ 0 w 2763477"/>
              <a:gd name="connsiteY0" fmla="*/ 0 h 3767783"/>
              <a:gd name="connsiteX1" fmla="*/ 2763477 w 2763477"/>
              <a:gd name="connsiteY1" fmla="*/ 17930 h 3767783"/>
              <a:gd name="connsiteX2" fmla="*/ 2476607 w 2763477"/>
              <a:gd name="connsiteY2" fmla="*/ 3767783 h 3767783"/>
              <a:gd name="connsiteX3" fmla="*/ 0 w 2763477"/>
              <a:gd name="connsiteY3" fmla="*/ 3767783 h 3767783"/>
              <a:gd name="connsiteX4" fmla="*/ 0 w 2763477"/>
              <a:gd name="connsiteY4" fmla="*/ 0 h 3767783"/>
              <a:gd name="connsiteX0" fmla="*/ 0 w 2751524"/>
              <a:gd name="connsiteY0" fmla="*/ 11953 h 3779736"/>
              <a:gd name="connsiteX1" fmla="*/ 2751524 w 2751524"/>
              <a:gd name="connsiteY1" fmla="*/ 0 h 3779736"/>
              <a:gd name="connsiteX2" fmla="*/ 2476607 w 2751524"/>
              <a:gd name="connsiteY2" fmla="*/ 3779736 h 3779736"/>
              <a:gd name="connsiteX3" fmla="*/ 0 w 2751524"/>
              <a:gd name="connsiteY3" fmla="*/ 3779736 h 3779736"/>
              <a:gd name="connsiteX4" fmla="*/ 0 w 2751524"/>
              <a:gd name="connsiteY4" fmla="*/ 11953 h 3779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1524" h="3779736">
                <a:moveTo>
                  <a:pt x="0" y="11953"/>
                </a:moveTo>
                <a:lnTo>
                  <a:pt x="2751524" y="0"/>
                </a:lnTo>
                <a:lnTo>
                  <a:pt x="2476607" y="3779736"/>
                </a:lnTo>
                <a:lnTo>
                  <a:pt x="0" y="3779736"/>
                </a:lnTo>
                <a:lnTo>
                  <a:pt x="0" y="11953"/>
                </a:lnTo>
                <a:close/>
              </a:path>
            </a:pathLst>
          </a:custGeom>
          <a:blipFill>
            <a:blip r:embed="rId8"/>
            <a:stretch>
              <a:fillRect l="-14538" t="7502" r="-36282" b="-6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19616298-C4C4-C388-18D4-6FC1B814586A}"/>
              </a:ext>
            </a:extLst>
          </p:cNvPr>
          <p:cNvCxnSpPr>
            <a:cxnSpLocks/>
          </p:cNvCxnSpPr>
          <p:nvPr/>
        </p:nvCxnSpPr>
        <p:spPr>
          <a:xfrm flipH="1">
            <a:off x="2977091" y="1459395"/>
            <a:ext cx="387350" cy="4885843"/>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pic>
        <p:nvPicPr>
          <p:cNvPr id="6" name="Picture 5" descr="A blue and white border with a white background&#10;&#10;Description automatically generated">
            <a:extLst>
              <a:ext uri="{FF2B5EF4-FFF2-40B4-BE49-F238E27FC236}">
                <a16:creationId xmlns:a16="http://schemas.microsoft.com/office/drawing/2014/main" id="{C79C4BB9-8B71-4A73-7B34-EB1DE68D38D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DBB142EB-3405-759F-28C7-8AF4B0076E3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69141BCC-8B56-9301-6075-5CD55873016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54" name="Group 53">
            <a:extLst>
              <a:ext uri="{FF2B5EF4-FFF2-40B4-BE49-F238E27FC236}">
                <a16:creationId xmlns:a16="http://schemas.microsoft.com/office/drawing/2014/main" id="{6463EFDA-B587-702D-AEA7-3416771688EF}"/>
              </a:ext>
            </a:extLst>
          </p:cNvPr>
          <p:cNvGrpSpPr/>
          <p:nvPr/>
        </p:nvGrpSpPr>
        <p:grpSpPr>
          <a:xfrm>
            <a:off x="5900184" y="1482606"/>
            <a:ext cx="3409075" cy="1022533"/>
            <a:chOff x="973942" y="1616798"/>
            <a:chExt cx="3409075" cy="1022533"/>
          </a:xfrm>
        </p:grpSpPr>
        <p:sp>
          <p:nvSpPr>
            <p:cNvPr id="55" name="Rectangle: Top Corners Rounded 54">
              <a:extLst>
                <a:ext uri="{FF2B5EF4-FFF2-40B4-BE49-F238E27FC236}">
                  <a16:creationId xmlns:a16="http://schemas.microsoft.com/office/drawing/2014/main" id="{FB2DD2F6-9382-E4B6-5B21-9C9E9FBC00DA}"/>
                </a:ext>
              </a:extLst>
            </p:cNvPr>
            <p:cNvSpPr/>
            <p:nvPr/>
          </p:nvSpPr>
          <p:spPr>
            <a:xfrm rot="16200000">
              <a:off x="2167213" y="423527"/>
              <a:ext cx="1022533" cy="3409075"/>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0AB4EA0F-87A9-D631-05AB-10DE8E6121FF}"/>
                </a:ext>
              </a:extLst>
            </p:cNvPr>
            <p:cNvSpPr txBox="1"/>
            <p:nvPr/>
          </p:nvSpPr>
          <p:spPr>
            <a:xfrm>
              <a:off x="1027273" y="1670708"/>
              <a:ext cx="2861203" cy="923330"/>
            </a:xfrm>
            <a:prstGeom prst="rect">
              <a:avLst/>
            </a:prstGeom>
            <a:noFill/>
          </p:spPr>
          <p:txBody>
            <a:bodyPr wrap="square">
              <a:spAutoFit/>
            </a:bodyPr>
            <a:lstStyle/>
            <a:p>
              <a:pPr marL="0" lvl="0" indent="0" algn="l" rtl="0">
                <a:spcBef>
                  <a:spcPts val="0"/>
                </a:spcBef>
                <a:spcAft>
                  <a:spcPts val="0"/>
                </a:spcAft>
                <a:buNone/>
              </a:pPr>
              <a:r>
                <a:rPr lang="en-GB" dirty="0"/>
                <a:t>What do you think will happen in the future with air and space travel?</a:t>
              </a:r>
            </a:p>
          </p:txBody>
        </p:sp>
      </p:grpSp>
      <p:grpSp>
        <p:nvGrpSpPr>
          <p:cNvPr id="50" name="Group 49">
            <a:extLst>
              <a:ext uri="{FF2B5EF4-FFF2-40B4-BE49-F238E27FC236}">
                <a16:creationId xmlns:a16="http://schemas.microsoft.com/office/drawing/2014/main" id="{96A13CE5-6CFC-9522-CB8A-B8C84281C731}"/>
              </a:ext>
            </a:extLst>
          </p:cNvPr>
          <p:cNvGrpSpPr/>
          <p:nvPr/>
        </p:nvGrpSpPr>
        <p:grpSpPr>
          <a:xfrm>
            <a:off x="-82552" y="1616794"/>
            <a:ext cx="3470054" cy="707817"/>
            <a:chOff x="-82552" y="1616794"/>
            <a:chExt cx="3470054" cy="707817"/>
          </a:xfrm>
        </p:grpSpPr>
        <p:sp>
          <p:nvSpPr>
            <p:cNvPr id="45" name="Rectangle: Top Corners Rounded 44">
              <a:extLst>
                <a:ext uri="{FF2B5EF4-FFF2-40B4-BE49-F238E27FC236}">
                  <a16:creationId xmlns:a16="http://schemas.microsoft.com/office/drawing/2014/main" id="{31086F35-6781-E3F9-AB61-546688A73151}"/>
                </a:ext>
              </a:extLst>
            </p:cNvPr>
            <p:cNvSpPr/>
            <p:nvPr/>
          </p:nvSpPr>
          <p:spPr>
            <a:xfrm rot="5400000">
              <a:off x="1298566" y="235676"/>
              <a:ext cx="707817" cy="3470054"/>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A82524C-FF5A-7375-82D8-A0C0C2B97CB7}"/>
                </a:ext>
              </a:extLst>
            </p:cNvPr>
            <p:cNvSpPr txBox="1"/>
            <p:nvPr/>
          </p:nvSpPr>
          <p:spPr>
            <a:xfrm>
              <a:off x="368605" y="1670708"/>
              <a:ext cx="2958644" cy="646331"/>
            </a:xfrm>
            <a:prstGeom prst="rect">
              <a:avLst/>
            </a:prstGeom>
            <a:noFill/>
          </p:spPr>
          <p:txBody>
            <a:bodyPr wrap="square">
              <a:spAutoFit/>
            </a:bodyPr>
            <a:lstStyle/>
            <a:p>
              <a:r>
                <a:rPr lang="en-GB" dirty="0"/>
                <a:t>What have you learnt about the Wright brothers? </a:t>
              </a:r>
            </a:p>
          </p:txBody>
        </p:sp>
      </p:grpSp>
      <p:grpSp>
        <p:nvGrpSpPr>
          <p:cNvPr id="31" name="Group 30">
            <a:extLst>
              <a:ext uri="{FF2B5EF4-FFF2-40B4-BE49-F238E27FC236}">
                <a16:creationId xmlns:a16="http://schemas.microsoft.com/office/drawing/2014/main" id="{0D29165A-2A66-B079-C872-197978672AE6}"/>
              </a:ext>
            </a:extLst>
          </p:cNvPr>
          <p:cNvGrpSpPr/>
          <p:nvPr/>
        </p:nvGrpSpPr>
        <p:grpSpPr>
          <a:xfrm>
            <a:off x="498476" y="6003236"/>
            <a:ext cx="8144998" cy="350685"/>
            <a:chOff x="498476" y="6003236"/>
            <a:chExt cx="8144998" cy="350685"/>
          </a:xfrm>
        </p:grpSpPr>
        <p:sp>
          <p:nvSpPr>
            <p:cNvPr id="32" name="Freeform: Shape 31">
              <a:extLst>
                <a:ext uri="{FF2B5EF4-FFF2-40B4-BE49-F238E27FC236}">
                  <a16:creationId xmlns:a16="http://schemas.microsoft.com/office/drawing/2014/main" id="{84BCBC22-175E-7BBA-9252-56B0D932DB59}"/>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3" name="Freeform: Shape 32">
              <a:extLst>
                <a:ext uri="{FF2B5EF4-FFF2-40B4-BE49-F238E27FC236}">
                  <a16:creationId xmlns:a16="http://schemas.microsoft.com/office/drawing/2014/main" id="{73C36013-E845-A08F-3A68-824B3E1412D6}"/>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Tree>
    <p:extLst>
      <p:ext uri="{BB962C8B-B14F-4D97-AF65-F5344CB8AC3E}">
        <p14:creationId xmlns:p14="http://schemas.microsoft.com/office/powerpoint/2010/main" val="110323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repeatCount="indefinite" fill="hold" nodeType="withEffect">
                                  <p:stCondLst>
                                    <p:cond delay="0"/>
                                  </p:stCondLst>
                                  <p:childTnLst>
                                    <p:animMotion origin="layout" path="M 3.33333E-6 -7.40741E-7 C 3.33333E-6 0.00625 0.00399 0.01157 0.00885 0.01157 C 0.01458 0.01157 0.01666 0.00579 0.01753 0.00232 L 0.0184 -0.00255 C 0.01927 -0.00602 0.02152 -0.01157 0.02795 -0.01157 C 0.03211 -0.01157 0.03698 -0.00648 0.03698 -7.40741E-7 C 0.03698 0.00625 0.03211 0.01157 0.02795 0.01157 C 0.02152 0.01157 0.01927 0.00579 0.0184 0.00232 L 0.01753 -0.00255 C 0.01666 -0.00602 0.01458 -0.01157 0.00885 -0.01157 C 0.00399 -0.01157 3.33333E-6 -0.00648 3.33333E-6 -7.40741E-7 Z " pathEditMode="relative" rAng="0" ptsTypes="AAAAAAAAAAA">
                                      <p:cBhvr>
                                        <p:cTn id="6" dur="16000" fill="hold"/>
                                        <p:tgtEl>
                                          <p:spTgt spid="42"/>
                                        </p:tgtEl>
                                        <p:attrNameLst>
                                          <p:attrName>ppt_x</p:attrName>
                                          <p:attrName>ppt_y</p:attrName>
                                        </p:attrNameLst>
                                      </p:cBhvr>
                                      <p:rCtr x="1840" y="0"/>
                                    </p:animMotion>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nodeType="click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nodeType="click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additive="base">
                                        <p:cTn id="17" dur="500"/>
                                        <p:tgtEl>
                                          <p:spTgt spid="51"/>
                                        </p:tgtEl>
                                        <p:attrNameLst>
                                          <p:attrName>ppt_x</p:attrName>
                                        </p:attrNameLst>
                                      </p:cBhvr>
                                      <p:tavLst>
                                        <p:tav tm="0">
                                          <p:val>
                                            <p:strVal val="#ppt_x-#ppt_w*1.125000"/>
                                          </p:val>
                                        </p:tav>
                                        <p:tav tm="100000">
                                          <p:val>
                                            <p:strVal val="#ppt_x"/>
                                          </p:val>
                                        </p:tav>
                                      </p:tavLst>
                                    </p:anim>
                                    <p:animEffect transition="in" filter="wipe(right)">
                                      <p:cBhvr>
                                        <p:cTn id="18" dur="500"/>
                                        <p:tgtEl>
                                          <p:spTgt spid="51"/>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p:tgtEl>
                                          <p:spTgt spid="54"/>
                                        </p:tgtEl>
                                        <p:attrNameLst>
                                          <p:attrName>ppt_x</p:attrName>
                                        </p:attrNameLst>
                                      </p:cBhvr>
                                      <p:tavLst>
                                        <p:tav tm="0">
                                          <p:val>
                                            <p:strVal val="#ppt_x+#ppt_w*1.125000"/>
                                          </p:val>
                                        </p:tav>
                                        <p:tav tm="100000">
                                          <p:val>
                                            <p:strVal val="#ppt_x"/>
                                          </p:val>
                                        </p:tav>
                                      </p:tavLst>
                                    </p:anim>
                                    <p:animEffect transition="in" filter="wipe(left)">
                                      <p:cBhvr>
                                        <p:cTn id="2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a:extLst>
              <a:ext uri="{FF2B5EF4-FFF2-40B4-BE49-F238E27FC236}">
                <a16:creationId xmlns:a16="http://schemas.microsoft.com/office/drawing/2014/main" id="{6A37E9C3-B008-BEC7-8276-C861A9944390}"/>
              </a:ext>
            </a:extLst>
          </p:cNvPr>
          <p:cNvSpPr/>
          <p:nvPr/>
        </p:nvSpPr>
        <p:spPr>
          <a:xfrm>
            <a:off x="52754" y="164001"/>
            <a:ext cx="1148861" cy="69752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5563341"/>
      </p:ext>
    </p:extLst>
  </p:cSld>
  <p:clrMapOvr>
    <a:masterClrMapping/>
  </p:clrMapOvr>
</p:sld>
</file>

<file path=ppt/theme/theme1.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3">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ove PowerPoint Template" id="{45F5E214-4265-433E-A8A9-27D35D6955AC}" vid="{E5D504E5-061B-463E-A4B8-EB139FEE469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Move Template PE</Template>
  <TotalTime>643</TotalTime>
  <Words>975</Words>
  <Application>Microsoft Office PowerPoint</Application>
  <PresentationFormat>On-screen Show (4:3)</PresentationFormat>
  <Paragraphs>95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Roboto</vt:lpstr>
      <vt:lpstr>Twinkl</vt:lpstr>
      <vt:lpstr>2_Office Theme</vt:lpstr>
      <vt:lpstr>Disclaimer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Kerin Sohanta</cp:lastModifiedBy>
  <cp:revision>9</cp:revision>
  <dcterms:created xsi:type="dcterms:W3CDTF">2023-08-17T12:17:15Z</dcterms:created>
  <dcterms:modified xsi:type="dcterms:W3CDTF">2026-04-15T14:09:17Z</dcterms:modified>
</cp:coreProperties>
</file>