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  <p:sldMasterId id="2147483692" r:id="rId2"/>
    <p:sldMasterId id="2147483704" r:id="rId3"/>
  </p:sldMasterIdLst>
  <p:notesMasterIdLst>
    <p:notesMasterId r:id="rId28"/>
  </p:notesMasterIdLst>
  <p:handoutMasterIdLst>
    <p:handoutMasterId r:id="rId29"/>
  </p:handoutMasterIdLst>
  <p:sldIdLst>
    <p:sldId id="325" r:id="rId4"/>
    <p:sldId id="309" r:id="rId5"/>
    <p:sldId id="270" r:id="rId6"/>
    <p:sldId id="300" r:id="rId7"/>
    <p:sldId id="335" r:id="rId8"/>
    <p:sldId id="336" r:id="rId9"/>
    <p:sldId id="337" r:id="rId10"/>
    <p:sldId id="338" r:id="rId11"/>
    <p:sldId id="277" r:id="rId12"/>
    <p:sldId id="298" r:id="rId13"/>
    <p:sldId id="306" r:id="rId14"/>
    <p:sldId id="299" r:id="rId15"/>
    <p:sldId id="344" r:id="rId16"/>
    <p:sldId id="343" r:id="rId17"/>
    <p:sldId id="333" r:id="rId18"/>
    <p:sldId id="334" r:id="rId19"/>
    <p:sldId id="345" r:id="rId20"/>
    <p:sldId id="339" r:id="rId21"/>
    <p:sldId id="340" r:id="rId22"/>
    <p:sldId id="341" r:id="rId23"/>
    <p:sldId id="342" r:id="rId24"/>
    <p:sldId id="286" r:id="rId25"/>
    <p:sldId id="305" r:id="rId26"/>
    <p:sldId id="307" r:id="rId27"/>
  </p:sldIdLst>
  <p:sldSz cx="9144000" cy="6858000" type="screen4x3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>
          <p15:clr>
            <a:srgbClr val="A4A3A4"/>
          </p15:clr>
        </p15:guide>
        <p15:guide id="2" pos="214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FAF038-0C6C-4EE3-958F-A62BEBA47D9E}" v="7" dt="2024-09-27T07:45:59.41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6384" autoAdjust="0"/>
  </p:normalViewPr>
  <p:slideViewPr>
    <p:cSldViewPr snapToGrid="0" snapToObjects="1">
      <p:cViewPr varScale="1">
        <p:scale>
          <a:sx n="85" d="100"/>
          <a:sy n="85" d="100"/>
        </p:scale>
        <p:origin x="236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81" d="100"/>
          <a:sy n="81" d="100"/>
        </p:scale>
        <p:origin x="-4020" y="-102"/>
      </p:cViewPr>
      <p:guideLst>
        <p:guide orient="horz" pos="3128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microsoft.com/office/2015/10/relationships/revisionInfo" Target="revisionInfo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8645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FE055-04C1-49F6-8C47-B612900BC4FB}" type="datetimeFigureOut">
              <a:rPr lang="en-GB" smtClean="0"/>
              <a:t>27/09/2024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8645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C6723-A739-4CBE-9B4A-8054A3FEAE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27541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4F3A82-F637-1543-8C13-D12BDF0F499A}" type="datetimeFigureOut">
              <a:rPr lang="en-US" smtClean="0"/>
              <a:t>9/27/2024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7415"/>
            <a:ext cx="5435600" cy="446913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6"/>
            <a:ext cx="2944283" cy="4965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167F53-BA33-7E40-958D-01A6607E9B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5150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290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729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en-GB" i="1" dirty="0">
                <a:latin typeface="Calibri" charset="0"/>
              </a:rPr>
              <a:t>Read Write Inc. </a:t>
            </a:r>
            <a:r>
              <a:rPr lang="en-GB" i="0" dirty="0">
                <a:latin typeface="Calibri" charset="0"/>
              </a:rPr>
              <a:t>Phonics is</a:t>
            </a:r>
            <a:r>
              <a:rPr lang="en-GB" i="0" baseline="0" dirty="0">
                <a:latin typeface="Calibri" charset="0"/>
              </a:rPr>
              <a:t> a programme that uses systematic phonics to teach all children to read.</a:t>
            </a:r>
          </a:p>
          <a:p>
            <a:pPr>
              <a:spcBef>
                <a:spcPct val="0"/>
              </a:spcBef>
            </a:pPr>
            <a:r>
              <a:rPr lang="en-GB" i="0" baseline="0" dirty="0">
                <a:latin typeface="Calibri" charset="0"/>
              </a:rPr>
              <a:t>It</a:t>
            </a:r>
            <a:r>
              <a:rPr lang="en-GB" i="1" dirty="0">
                <a:latin typeface="Calibri" charset="0"/>
              </a:rPr>
              <a:t> </a:t>
            </a:r>
            <a:r>
              <a:rPr lang="en-GB" dirty="0">
                <a:latin typeface="Calibri" charset="0"/>
              </a:rPr>
              <a:t>lasts two years for most children</a:t>
            </a:r>
            <a:r>
              <a:rPr lang="en-GB" baseline="0" dirty="0">
                <a:latin typeface="Calibri" charset="0"/>
              </a:rPr>
              <a:t> -</a:t>
            </a:r>
            <a:r>
              <a:rPr lang="en-GB" dirty="0">
                <a:latin typeface="Calibri" charset="0"/>
              </a:rPr>
              <a:t> if they start to learn to read in the Reception class. </a:t>
            </a:r>
          </a:p>
          <a:p>
            <a:pPr>
              <a:spcBef>
                <a:spcPct val="0"/>
              </a:spcBef>
            </a:pPr>
            <a:r>
              <a:rPr lang="en-GB" dirty="0">
                <a:latin typeface="Calibri" charset="0"/>
              </a:rPr>
              <a:t>(There are some children with learning difficulties who spend longer on the programme.)</a:t>
            </a:r>
            <a:endParaRPr lang="en-US" i="1" dirty="0"/>
          </a:p>
          <a:p>
            <a:endParaRPr lang="en-US" i="0" dirty="0"/>
          </a:p>
          <a:p>
            <a:r>
              <a:rPr lang="en-US" i="1" dirty="0"/>
              <a:t>Click</a:t>
            </a:r>
            <a:r>
              <a:rPr lang="en-US" i="1" baseline="0" dirty="0"/>
              <a:t> – </a:t>
            </a:r>
            <a:r>
              <a:rPr lang="en-US" i="0" baseline="0" dirty="0"/>
              <a:t>We t</a:t>
            </a:r>
            <a:r>
              <a:rPr lang="en-US" dirty="0"/>
              <a:t>each the sounds first</a:t>
            </a:r>
            <a:r>
              <a:rPr lang="en-US" baseline="0" dirty="0"/>
              <a:t> – in a specific order.</a:t>
            </a:r>
          </a:p>
          <a:p>
            <a:r>
              <a:rPr lang="en-US" i="1" dirty="0"/>
              <a:t>Click – </a:t>
            </a:r>
            <a:r>
              <a:rPr lang="en-US" i="0" dirty="0"/>
              <a:t>We</a:t>
            </a:r>
            <a:r>
              <a:rPr lang="en-US" i="0" baseline="0" dirty="0"/>
              <a:t> then t</a:t>
            </a:r>
            <a:r>
              <a:rPr lang="en-US" baseline="0" dirty="0"/>
              <a:t>each your children to blend those sounds together in order to read words</a:t>
            </a:r>
          </a:p>
          <a:p>
            <a:r>
              <a:rPr lang="en-US" i="1" dirty="0"/>
              <a:t>Click – </a:t>
            </a:r>
            <a:r>
              <a:rPr lang="en-US" i="0" dirty="0"/>
              <a:t>The</a:t>
            </a:r>
            <a:r>
              <a:rPr lang="en-US" i="0" baseline="0" dirty="0"/>
              <a:t> children r</a:t>
            </a:r>
            <a:r>
              <a:rPr lang="en-US" baseline="0" dirty="0"/>
              <a:t>ead words in the matched Storybooks. Each Storybook is carefully matched to the sounds they can already read - setting them up for success. </a:t>
            </a:r>
          </a:p>
          <a:p>
            <a:r>
              <a:rPr lang="en-US" i="1" dirty="0"/>
              <a:t>Click –</a:t>
            </a:r>
            <a:r>
              <a:rPr lang="en-US" i="1" baseline="0" dirty="0"/>
              <a:t> </a:t>
            </a:r>
            <a:r>
              <a:rPr lang="en-US" i="0" baseline="0" dirty="0"/>
              <a:t>We read to children ‘real’ books</a:t>
            </a:r>
            <a:r>
              <a:rPr lang="en-US" i="1" baseline="0" dirty="0"/>
              <a:t>’. </a:t>
            </a:r>
            <a:r>
              <a:rPr lang="en-US" i="0" baseline="0" dirty="0"/>
              <a:t>Once they have learnt to read, </a:t>
            </a:r>
            <a:r>
              <a:rPr lang="en-US" baseline="0" dirty="0"/>
              <a:t>they will be able to independently read these books for themselves.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8703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643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Phonics makes learning to read easy for children because we start by teaching them just one way of reading and writing every sound. Here they are on the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Simple Speed Sounds chart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 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teach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Set 1 sounds first - (sounds as far as a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 o u)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then Set 2 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(the shaded sounds ay -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oy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).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i="1" dirty="0"/>
              <a:t>Use MTYT to teach each of the pure sounds to</a:t>
            </a:r>
            <a:r>
              <a:rPr lang="en-US" sz="1200" b="0" i="1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parents</a:t>
            </a:r>
            <a:r>
              <a:rPr lang="en-US" i="1" dirty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7791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42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79451" y="4717415"/>
            <a:ext cx="5435599" cy="4469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We use this Speed Sounds chart in Phonics</a:t>
            </a:r>
            <a:r>
              <a:rPr lang="en-US" baseline="0" dirty="0"/>
              <a:t> </a:t>
            </a:r>
            <a:r>
              <a:rPr lang="en-US" dirty="0"/>
              <a:t>lessons.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It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shows the most common graphemes for each sound.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box is a sound box showing different ways to read and write the sound. </a:t>
            </a:r>
            <a:r>
              <a:rPr lang="en-US" sz="1200" b="0" i="1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Demo the ‘f’ sound box with examples of words ‘fun’, ‘huff’, ‘photo’ and the  ‘or’ sound box with examples of words ‘or’, ‘door’, ‘more’, ‘dawn’, ‘author’.</a:t>
            </a:r>
          </a:p>
        </p:txBody>
      </p:sp>
      <p:sp>
        <p:nvSpPr>
          <p:cNvPr id="252" name="Shape 252"/>
          <p:cNvSpPr txBox="1">
            <a:spLocks noGrp="1"/>
          </p:cNvSpPr>
          <p:nvPr>
            <p:ph type="sldNum" idx="12"/>
          </p:nvPr>
        </p:nvSpPr>
        <p:spPr>
          <a:xfrm>
            <a:off x="3848644" y="9433106"/>
            <a:ext cx="2944282" cy="49657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>
              <a:buSzPct val="25000"/>
            </a:pPr>
            <a:fld id="{00000000-1234-1234-1234-123412341234}" type="slidenum">
              <a:rPr lang="en-US">
                <a:solidFill>
                  <a:prstClr val="black"/>
                </a:solidFill>
                <a:ea typeface="Calibri"/>
                <a:cs typeface="Calibri"/>
                <a:sym typeface="Calibri"/>
              </a:rPr>
              <a:pPr>
                <a:buSzPct val="25000"/>
              </a:pPr>
              <a:t>6</a:t>
            </a:fld>
            <a:endParaRPr lang="en-US">
              <a:solidFill>
                <a:prstClr val="black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495837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Phonics makes learning to read easy for children because we start by teaching them just one way of reading and writing every sound. Here they are on the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Simple Speed Sounds chart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We 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teach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Set 1 sounds first - (sounds as far as a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 e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 o u) 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and then Set 2 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(the shaded sounds ay - </a:t>
            </a:r>
            <a:r>
              <a:rPr lang="en-US" dirty="0" err="1">
                <a:latin typeface="Times New Roman"/>
                <a:ea typeface="Times New Roman"/>
                <a:cs typeface="Times New Roman"/>
                <a:sym typeface="Times New Roman"/>
              </a:rPr>
              <a:t>oy</a:t>
            </a:r>
            <a:r>
              <a:rPr lang="en-US" dirty="0">
                <a:latin typeface="Times New Roman"/>
                <a:ea typeface="Times New Roman"/>
                <a:cs typeface="Times New Roman"/>
                <a:sym typeface="Times New Roman"/>
              </a:rPr>
              <a:t>).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sz="1200" b="0" i="0" u="none" strike="noStrike" cap="none" dirty="0">
              <a:solidFill>
                <a:schemeClr val="dk1"/>
              </a:solidFill>
              <a:latin typeface="+mn-lt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i="1" dirty="0"/>
              <a:t>Use MTYT to teach each of the pure sounds to</a:t>
            </a:r>
            <a:r>
              <a:rPr lang="en-US" sz="1200" b="0" i="1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 parents</a:t>
            </a:r>
            <a:r>
              <a:rPr lang="en-US" i="1" dirty="0"/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2006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Shape 250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42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51" name="Shape 251"/>
          <p:cNvSpPr txBox="1">
            <a:spLocks noGrp="1"/>
          </p:cNvSpPr>
          <p:nvPr>
            <p:ph type="body" idx="1"/>
          </p:nvPr>
        </p:nvSpPr>
        <p:spPr>
          <a:xfrm>
            <a:off x="679451" y="4717415"/>
            <a:ext cx="5435599" cy="446913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We use this Speed Sounds chart in Phonics</a:t>
            </a:r>
            <a:r>
              <a:rPr lang="en-US" baseline="0" dirty="0"/>
              <a:t> </a:t>
            </a:r>
            <a:r>
              <a:rPr lang="en-US" dirty="0"/>
              <a:t>lessons.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It</a:t>
            </a:r>
            <a:r>
              <a:rPr lang="en-US" sz="12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shows the most common graphemes for each sound. 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box is a sound box showing different ways to read and write the sound. </a:t>
            </a:r>
            <a:r>
              <a:rPr lang="en-US" sz="1200" b="0" i="1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Demo the ‘f’ sound box with examples of words ‘fun’, ‘huff’, ‘photo’ and the  ‘or’ sound box with examples of words ‘or’, ‘door’, ‘more’, ‘dawn’, ‘author’.</a:t>
            </a:r>
          </a:p>
        </p:txBody>
      </p:sp>
      <p:sp>
        <p:nvSpPr>
          <p:cNvPr id="252" name="Shape 252"/>
          <p:cNvSpPr txBox="1">
            <a:spLocks noGrp="1"/>
          </p:cNvSpPr>
          <p:nvPr>
            <p:ph type="sldNum" idx="12"/>
          </p:nvPr>
        </p:nvSpPr>
        <p:spPr>
          <a:xfrm>
            <a:off x="3848644" y="9433106"/>
            <a:ext cx="2944282" cy="49657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>
              <a:buSzPct val="25000"/>
            </a:pPr>
            <a:fld id="{00000000-1234-1234-1234-123412341234}" type="slidenum">
              <a:rPr lang="en-US">
                <a:solidFill>
                  <a:prstClr val="black"/>
                </a:solidFill>
                <a:ea typeface="Calibri"/>
                <a:cs typeface="Calibri"/>
                <a:sym typeface="Calibri"/>
              </a:rPr>
              <a:pPr>
                <a:buSzPct val="25000"/>
              </a:pPr>
              <a:t>8</a:t>
            </a:fld>
            <a:endParaRPr lang="en-US">
              <a:solidFill>
                <a:prstClr val="black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7482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sz="1200" b="0" i="0" u="none" strike="noStrike" cap="none" dirty="0">
                <a:solidFill>
                  <a:schemeClr val="dk1"/>
                </a:solidFill>
                <a:latin typeface="+mn-lt"/>
                <a:ea typeface="Calibri"/>
                <a:cs typeface="Calibri"/>
                <a:sym typeface="Calibri"/>
              </a:rPr>
              <a:t>Once the children know the pure sounds, we teach them </a:t>
            </a:r>
            <a:r>
              <a:rPr lang="en-US" dirty="0"/>
              <a:t>to blend sounds to read words. We also teach children to spell the words they learn to read.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We use Fred Talk to help children</a:t>
            </a:r>
            <a:r>
              <a:rPr lang="en-US" baseline="0" dirty="0"/>
              <a:t> read and spell words.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rgbClr val="0070C0"/>
                </a:solidFill>
                <a:latin typeface="Arial" charset="0"/>
              </a:rPr>
              <a:t>This is Fred.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rgbClr val="0070C0"/>
                </a:solidFill>
                <a:latin typeface="Arial" charset="0"/>
              </a:rPr>
              <a:t>He</a:t>
            </a:r>
            <a:r>
              <a:rPr lang="en-GB" baseline="0" dirty="0">
                <a:solidFill>
                  <a:srgbClr val="0070C0"/>
                </a:solidFill>
                <a:latin typeface="Arial" charset="0"/>
              </a:rPr>
              <a:t> </a:t>
            </a:r>
            <a:r>
              <a:rPr lang="en-GB" dirty="0">
                <a:solidFill>
                  <a:srgbClr val="0070C0"/>
                </a:solidFill>
                <a:latin typeface="Arial" charset="0"/>
              </a:rPr>
              <a:t>is</a:t>
            </a:r>
            <a:r>
              <a:rPr lang="en-GB" baseline="0" dirty="0">
                <a:solidFill>
                  <a:srgbClr val="0070C0"/>
                </a:solidFill>
                <a:latin typeface="Arial" charset="0"/>
              </a:rPr>
              <a:t> a frog who can only speak in sounds, and we call this Fred Talk.</a:t>
            </a:r>
            <a:r>
              <a:rPr lang="en-US" baseline="0" dirty="0"/>
              <a:t> For example ‘m’ ‘a’ ‘t’, ‘l’ ‘u’ ‘n’ ‘c’ ‘h’.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rgbClr val="0070C0"/>
                </a:solidFill>
                <a:latin typeface="Arial" charset="0"/>
              </a:rPr>
              <a:t>He helps children sound out words so they can read and spell.</a:t>
            </a:r>
            <a:endParaRPr lang="en-GB" baseline="0" dirty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>
              <a:solidFill>
                <a:srgbClr val="0070C0"/>
              </a:solidFill>
              <a:latin typeface="Arial" charset="0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>
                <a:solidFill>
                  <a:srgbClr val="0070C0"/>
                </a:solidFill>
                <a:latin typeface="Arial" charset="0"/>
              </a:rPr>
              <a:t>MTYT some examples with the parents. </a:t>
            </a:r>
            <a:r>
              <a:rPr lang="en-US" baseline="0" dirty="0"/>
              <a:t>For example ‘m’ ‘a’ ‘t’ mat, ‘s’ ‘a’ ‘t’ sat.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baseline="0" dirty="0"/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2547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dirty="0"/>
              <a:t>Alongside learning each</a:t>
            </a:r>
            <a:r>
              <a:rPr lang="en-US" baseline="0" dirty="0"/>
              <a:t> set of </a:t>
            </a:r>
            <a:r>
              <a:rPr lang="en-US" dirty="0"/>
              <a:t>sounds, they read Storybooks </a:t>
            </a:r>
            <a:r>
              <a:rPr lang="en-US" baseline="0" dirty="0"/>
              <a:t>that </a:t>
            </a:r>
            <a:r>
              <a:rPr lang="en-US" dirty="0"/>
              <a:t>only contain the sounds and words they can read. This sets them up to succeed in their reading.</a:t>
            </a:r>
          </a:p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dirty="0"/>
              <a:t>We discuss and write about the ideas in these Storybooks.</a:t>
            </a:r>
            <a:r>
              <a:rPr lang="en-US" baseline="0" dirty="0"/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endParaRPr lang="en-US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25000"/>
              <a:buFontTx/>
              <a:buNone/>
              <a:tabLst/>
              <a:defRPr/>
            </a:pPr>
            <a:r>
              <a:rPr lang="en-US" baseline="0" dirty="0"/>
              <a:t>We also teach children to read common exception words – words like ‘said’ and ‘they’.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8703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0498" indent="-284807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39228" indent="-227846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594919" indent="-227846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0611" indent="-227846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06302" indent="-22784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61993" indent="-22784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17684" indent="-22784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73376" indent="-22784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fld id="{71A7F142-C7D3-406E-889F-23FD89796382}" type="slidenum">
              <a:rPr lang="en-GB" altLang="en-US">
                <a:solidFill>
                  <a:prstClr val="black"/>
                </a:solidFill>
                <a:latin typeface="Arial" charset="0"/>
              </a:rPr>
              <a:pPr/>
              <a:t>11</a:t>
            </a:fld>
            <a:endParaRPr lang="en-GB" altLang="en-US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6152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2373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9099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2111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2541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6296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8034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4161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6554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One of the most important things you can do as a parent</a:t>
            </a:r>
            <a:r>
              <a:rPr lang="en-US" baseline="0" dirty="0"/>
              <a:t> at home is read higher level texts </a:t>
            </a:r>
            <a:r>
              <a:rPr lang="en-US" i="1" baseline="0" dirty="0"/>
              <a:t>to</a:t>
            </a:r>
            <a:r>
              <a:rPr lang="en-US" i="0" baseline="0" dirty="0"/>
              <a:t> your child. </a:t>
            </a:r>
          </a:p>
          <a:p>
            <a:r>
              <a:rPr lang="en-US" dirty="0"/>
              <a:t>This</a:t>
            </a:r>
            <a:r>
              <a:rPr lang="en-US" baseline="0" dirty="0"/>
              <a:t> h</a:t>
            </a:r>
            <a:r>
              <a:rPr lang="en-US" dirty="0"/>
              <a:t>elps develop an enjoyment for stories</a:t>
            </a:r>
            <a:r>
              <a:rPr lang="en-US" baseline="0" dirty="0"/>
              <a:t> and the motivation for learning to read themselves.</a:t>
            </a:r>
          </a:p>
          <a:p>
            <a:endParaRPr lang="en-US" baseline="0" dirty="0"/>
          </a:p>
          <a:p>
            <a:r>
              <a:rPr lang="en-US" baseline="0" dirty="0"/>
              <a:t>Ask questions and share opinions about what you read to engage them in discussion, get them thinking about what they read and develop vocabulary. </a:t>
            </a:r>
          </a:p>
          <a:p>
            <a:endParaRPr lang="en-US" i="1" baseline="0" dirty="0"/>
          </a:p>
          <a:p>
            <a:r>
              <a:rPr lang="en-US" i="1" baseline="0" dirty="0"/>
              <a:t>Click and read.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2E07CC-6AAD-1047-BB31-41E7C9B8EA12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7434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6319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64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powerpoint-cover-template-blank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ctrTitle"/>
          </p:nvPr>
        </p:nvSpPr>
        <p:spPr>
          <a:xfrm>
            <a:off x="4067944" y="4221088"/>
            <a:ext cx="5076056" cy="1181993"/>
          </a:xfrm>
        </p:spPr>
        <p:txBody>
          <a:bodyPr anchor="ctr">
            <a:normAutofit/>
          </a:bodyPr>
          <a:lstStyle>
            <a:lvl1pPr>
              <a:lnSpc>
                <a:spcPct val="90000"/>
              </a:lnSpc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1037735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62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7" name="Rectangle 3"/>
          <p:cNvSpPr/>
          <p:nvPr userDrawn="1"/>
        </p:nvSpPr>
        <p:spPr>
          <a:xfrm>
            <a:off x="323527" y="1151032"/>
            <a:ext cx="8640961" cy="45719"/>
          </a:xfrm>
          <a:prstGeom prst="rect">
            <a:avLst/>
          </a:prstGeom>
          <a:solidFill>
            <a:srgbClr val="3B9EA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3528" y="260649"/>
            <a:ext cx="7478713" cy="864096"/>
          </a:xfrm>
        </p:spPr>
        <p:txBody>
          <a:bodyPr anchor="b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268760"/>
            <a:ext cx="4246885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9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68760"/>
            <a:ext cx="4254624" cy="496855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975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4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A521012-7F2F-4F67-8EEE-3570F28FF5FF}" type="datetime1">
              <a:rPr lang="en-US"/>
              <a:pPr>
                <a:defRPr/>
              </a:pPr>
              <a:t>9/27/2024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A4F6B932-4967-40B4-89C7-ED01C6B625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7404607"/>
      </p:ext>
    </p:extLst>
  </p:cSld>
  <p:clrMapOvr>
    <a:masterClrMapping/>
  </p:clrMapOvr>
  <p:hf sldNum="0"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2ACB36A-4FC0-467F-ABA8-2E8551889E31}" type="datetime1">
              <a:rPr lang="en-US"/>
              <a:pPr>
                <a:defRPr/>
              </a:pPr>
              <a:t>9/27/2024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567976E-159F-4915-91EA-D981C908FF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98561"/>
      </p:ext>
    </p:extLst>
  </p:cSld>
  <p:clrMapOvr>
    <a:masterClrMapping/>
  </p:clrMapOvr>
  <p:hf sldNum="0"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701441"/>
      </p:ext>
    </p:extLst>
  </p:cSld>
  <p:clrMapOvr>
    <a:masterClrMapping/>
  </p:clrMapOvr>
  <p:hf sldNum="0"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8" name="Rectangle 4"/>
          <p:cNvSpPr/>
          <p:nvPr/>
        </p:nvSpPr>
        <p:spPr>
          <a:xfrm>
            <a:off x="395288" y="1341438"/>
            <a:ext cx="8567737" cy="1428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cxnSp>
        <p:nvCxnSpPr>
          <p:cNvPr id="9" name="Straight Connector 5"/>
          <p:cNvCxnSpPr/>
          <p:nvPr/>
        </p:nvCxnSpPr>
        <p:spPr>
          <a:xfrm>
            <a:off x="4643438" y="1557338"/>
            <a:ext cx="0" cy="4679950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556792"/>
            <a:ext cx="4246885" cy="468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556792"/>
            <a:ext cx="4254624" cy="468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10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35FE68BD-89AF-4E75-AA3F-FF4AD9572F3B}" type="datetime1">
              <a:rPr lang="en-US"/>
              <a:pPr>
                <a:defRPr/>
              </a:pPr>
              <a:t>9/27/2024</a:t>
            </a:fld>
            <a:endParaRPr lang="en-US"/>
          </a:p>
        </p:txBody>
      </p:sp>
      <p:sp>
        <p:nvSpPr>
          <p:cNvPr id="11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2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7EB4A57-51CC-47E6-90E3-54F65454CD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44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4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105C71D-4E75-4ECD-9F49-5A9F0F9294FE}" type="datetime1">
              <a:rPr lang="en-US"/>
              <a:pPr>
                <a:defRPr/>
              </a:pPr>
              <a:t>9/27/2024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6A5CFCF-9C75-46DD-AD31-62EA87D031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4307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3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634C4779-E6ED-47D7-89D2-4749C33AF548}" type="datetime1">
              <a:rPr lang="en-US"/>
              <a:pPr>
                <a:defRPr/>
              </a:pPr>
              <a:t>9/27/2024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5AFC4FC0-CF29-459D-84B7-330B911D09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98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7" y="1412876"/>
            <a:ext cx="8568952" cy="48244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887A802-E9DB-4602-A75A-F0509890ADAA}" type="datetime1">
              <a:rPr lang="en-US"/>
              <a:pPr>
                <a:defRPr/>
              </a:pPr>
              <a:t>9/27/2024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357E447F-BB01-4C6B-A652-826C9285E3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90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Media Placeholder 8"/>
          <p:cNvSpPr>
            <a:spLocks noGrp="1"/>
          </p:cNvSpPr>
          <p:nvPr>
            <p:ph type="media" sz="quarter" idx="13"/>
          </p:nvPr>
        </p:nvSpPr>
        <p:spPr>
          <a:xfrm>
            <a:off x="395537" y="1412877"/>
            <a:ext cx="8568952" cy="4824437"/>
          </a:xfrm>
        </p:spPr>
        <p:txBody>
          <a:bodyPr rtlCol="0">
            <a:normAutofit/>
          </a:bodyPr>
          <a:lstStyle/>
          <a:p>
            <a:pPr lvl="0"/>
            <a:r>
              <a:rPr lang="en-GB" noProof="0"/>
              <a:t>Click icon to add media</a:t>
            </a:r>
            <a:endParaRPr lang="en-US" noProof="0"/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8A007D3D-EE8D-47F3-AAB7-EE658A7AF8B1}" type="datetime1">
              <a:rPr lang="en-US"/>
              <a:pPr>
                <a:defRPr/>
              </a:pPr>
              <a:t>9/27/2024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2010596C-CD5C-49EB-A4B8-801C40680C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209279"/>
      </p:ext>
    </p:extLst>
  </p:cSld>
  <p:clrMapOvr>
    <a:masterClrMapping/>
  </p:clrMapOvr>
  <p:hf sldNum="0" hd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6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7560840" cy="648072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3528" y="1052736"/>
            <a:ext cx="7560840" cy="28803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7783EE99-AF5B-4871-8B6E-B692C96877AB}" type="datetime1">
              <a:rPr lang="en-US"/>
              <a:pPr>
                <a:defRPr/>
              </a:pPr>
              <a:t>9/27/2024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DB60F70D-D744-42A4-ABE0-1391226DF2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749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/>
    </p:bldLst>
  </p:timing>
  <p:hf sldNum="0"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7" y="404664"/>
            <a:ext cx="8568952" cy="583264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F9F0A0-ACF3-465E-8BA6-C865B09778A7}" type="datetime1">
              <a:rPr lang="en-US"/>
              <a:pPr>
                <a:defRPr/>
              </a:pPr>
              <a:t>9/27/2024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BBF6B476-9FD5-48EF-9569-222C2AA591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64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7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8"/>
            <a:ext cx="8229600" cy="11398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2" y="1600205"/>
            <a:ext cx="4044462" cy="45307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2338" y="1600205"/>
            <a:ext cx="4044462" cy="218916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2338" y="3941763"/>
            <a:ext cx="4044462" cy="21891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2E3A79B-DED3-425E-AB54-16783ED5EC27}" type="datetime1">
              <a:rPr lang="en-US"/>
              <a:pPr>
                <a:defRPr/>
              </a:pPr>
              <a:t>9/27/2024</a:t>
            </a:fld>
            <a:endParaRPr lang="en-US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E44168FA-47A5-4EFD-B66C-6306816EEF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4" grpId="0" build="p" autoUpdateAnimBg="0"/>
      <p:bldP spid="5" grpId="0" build="p" autoUpdateAnimBg="0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5" name="Picture 9" descr="RM_shape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sp>
        <p:nvSpPr>
          <p:cNvPr id="10" name="Rectangle 6"/>
          <p:cNvSpPr/>
          <p:nvPr/>
        </p:nvSpPr>
        <p:spPr>
          <a:xfrm>
            <a:off x="180975" y="6137275"/>
            <a:ext cx="8782050" cy="144463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1" name="Rectangle 7"/>
          <p:cNvSpPr/>
          <p:nvPr/>
        </p:nvSpPr>
        <p:spPr>
          <a:xfrm>
            <a:off x="180975" y="2465388"/>
            <a:ext cx="8782050" cy="1365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5705872"/>
            <a:ext cx="6400800" cy="744488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0"/>
          </p:nvPr>
        </p:nvSpPr>
        <p:spPr>
          <a:xfrm>
            <a:off x="252413" y="6356350"/>
            <a:ext cx="2195512" cy="365125"/>
          </a:xfr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87878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1387B8C-4C81-4537-B455-AAB35B47B5C6}" type="datetime1">
              <a:rPr lang="en-US"/>
              <a:pPr>
                <a:defRPr/>
              </a:pPr>
              <a:t>9/27/2024</a:t>
            </a:fld>
            <a:endParaRPr lang="en-US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srgbClr val="787878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9858BA24-3405-4635-AB35-7746451C5E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6" name="Picture 15" descr="powerpoint-cover-template-US.jpg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ctrTitle" idx="4294967295" hasCustomPrompt="1"/>
          </p:nvPr>
        </p:nvSpPr>
        <p:spPr>
          <a:xfrm>
            <a:off x="4392849" y="4509925"/>
            <a:ext cx="4637543" cy="666534"/>
          </a:xfrm>
          <a:solidFill>
            <a:srgbClr val="26805F"/>
          </a:solidFill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en-US" sz="28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&lt;title&gt;</a:t>
            </a:r>
          </a:p>
        </p:txBody>
      </p:sp>
    </p:spTree>
    <p:extLst>
      <p:ext uri="{BB962C8B-B14F-4D97-AF65-F5344CB8AC3E}">
        <p14:creationId xmlns:p14="http://schemas.microsoft.com/office/powerpoint/2010/main" val="4190199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</p:bldLst>
  </p:timing>
  <p:hf sldNum="0" hdr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PT_RM_pag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340" y="0"/>
            <a:ext cx="9180512" cy="68580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196752"/>
            <a:ext cx="8639175" cy="5040560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04DBCEF-19A6-4004-B125-9F389965607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9874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4C8181-7091-4BD0-8E96-AB556F1C60B0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513349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928930-DAED-46BF-9135-CEB6DD0F269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03904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34B89-55C5-45DF-BFD0-06B39F6F6353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319112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DBC34E-2D5F-4292-9482-59993D1A18D7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1597660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ACE29-D9FA-4E59-968B-F4E6CB4C7175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076773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194BD5-6BF6-4043-BEE7-44A742B98AF1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46305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955A4-7897-41C7-B3FC-771F84C18276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550202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B322F-BD9C-4043-B045-E357BF7B5F09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846924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765046-D341-4DE1-AD34-789E16D976DF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719707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872A0-69E2-4EC6-9F63-DD94E3700CB8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333263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06086-9B52-4708-8122-BE9D6100308D}" type="slidenum">
              <a:rPr lang="en-GB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666826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8A71A-23C8-4442-808C-FD9B4A42642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BFE19-67E0-448A-A456-8FF9FF3CC4F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7593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8A71A-23C8-4442-808C-FD9B4A42642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BFE19-67E0-448A-A456-8FF9FF3CC4F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30033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8A71A-23C8-4442-808C-FD9B4A42642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BFE19-67E0-448A-A456-8FF9FF3CC4F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8943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8A71A-23C8-4442-808C-FD9B4A42642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BFE19-67E0-448A-A456-8FF9FF3CC4F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4522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8A71A-23C8-4442-808C-FD9B4A42642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BFE19-67E0-448A-A456-8FF9FF3CC4F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7349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8A71A-23C8-4442-808C-FD9B4A42642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BFE19-67E0-448A-A456-8FF9FF3CC4F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0967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8A71A-23C8-4442-808C-FD9B4A42642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BFE19-67E0-448A-A456-8FF9FF3CC4F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9805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8A71A-23C8-4442-808C-FD9B4A42642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BFE19-67E0-448A-A456-8FF9FF3CC4F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50257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8A71A-23C8-4442-808C-FD9B4A42642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BFE19-67E0-448A-A456-8FF9FF3CC4F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04076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8A71A-23C8-4442-808C-FD9B4A42642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BFE19-67E0-448A-A456-8FF9FF3CC4F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0840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8A71A-23C8-4442-808C-FD9B4A42642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27/09/2024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BFE19-67E0-448A-A456-8FF9FF3CC4F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656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333375"/>
            <a:ext cx="7478713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1495425"/>
            <a:ext cx="8639175" cy="474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356350"/>
            <a:ext cx="2195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F6C09D9-D1B6-4568-8B87-5A6249D0DBD1}" type="datetime1">
              <a:rPr lang="en-US"/>
              <a:pPr>
                <a:defRPr/>
              </a:pPr>
              <a:t>9/27/2024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r>
              <a:rPr lang="en-US"/>
              <a:t>Copyright Ruth Miskin Literacy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409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2D2D2D">
                    <a:tint val="75000"/>
                  </a:srgbClr>
                </a:solidFill>
                <a:latin typeface="Garamond" pitchFamily="18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D366FC25-FCA6-4D86-A84B-F6C8160D76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95288" y="188913"/>
            <a:ext cx="8567737" cy="144462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pic>
        <p:nvPicPr>
          <p:cNvPr id="15368" name="Picture 9" descr="RM_shape.jpg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43888" y="404813"/>
            <a:ext cx="6889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>
            <a:off x="323850" y="188913"/>
            <a:ext cx="0" cy="6480175"/>
          </a:xfrm>
          <a:prstGeom prst="line">
            <a:avLst/>
          </a:prstGeom>
          <a:ln>
            <a:prstDash val="sysDot"/>
          </a:ln>
          <a:effectLst/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pic>
        <p:nvPicPr>
          <p:cNvPr id="10" name="Picture 9" descr="PPT_RM_page.jpg"/>
          <p:cNvPicPr>
            <a:picLocks noChangeAspect="1"/>
          </p:cNvPicPr>
          <p:nvPr userDrawn="1"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712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34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34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33BCF45E-6781-4D4E-A9D9-1D668B7E3666}" type="slidenum">
              <a:rPr lang="en-GB" altLang="en-US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2716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/>
      <p:bldP spid="63491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49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6349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CF68A71A-23C8-4442-808C-FD9B4A42642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27/09/2024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665BFE19-67E0-448A-A456-8FF9FF3CC4F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914400"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137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pn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pn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source=images&amp;cd=&amp;cad=rja&amp;uact=8&amp;ved=0CAgQjRw&amp;url=http://www.babington.edu.hk/rwi-early-start/&amp;ei=AJloVLCRDMvnatyggYAB&amp;psig=AFQjCNHbEimUpG7oVxhxZRme1Y9lwhR2lA&amp;ust=1416227456285802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39" y="132081"/>
            <a:ext cx="2391227" cy="1859280"/>
          </a:xfrm>
        </p:spPr>
      </p:pic>
      <p:sp>
        <p:nvSpPr>
          <p:cNvPr id="5" name="TextBox 4"/>
          <p:cNvSpPr txBox="1"/>
          <p:nvPr/>
        </p:nvSpPr>
        <p:spPr>
          <a:xfrm>
            <a:off x="608052" y="2590800"/>
            <a:ext cx="798487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800" b="1" dirty="0">
                <a:latin typeface="Abadi" panose="020B0604020104020204" pitchFamily="34" charset="0"/>
              </a:rPr>
              <a:t>Learning to Read in Reception</a:t>
            </a:r>
          </a:p>
          <a:p>
            <a:pPr algn="ctr"/>
            <a:endParaRPr lang="en-GB" sz="4800" b="1" dirty="0">
              <a:latin typeface="Abadi" panose="020B0604020104020204" pitchFamily="34" charset="0"/>
            </a:endParaRPr>
          </a:p>
          <a:p>
            <a:pPr algn="ctr"/>
            <a:r>
              <a:rPr lang="en-GB" sz="4800" b="1" dirty="0">
                <a:latin typeface="Abadi" panose="020B0604020104020204" pitchFamily="34" charset="0"/>
                <a:ea typeface="MS UI Gothic" panose="020B0600070205080204" pitchFamily="34" charset="-128"/>
              </a:rPr>
              <a:t>September 2024</a:t>
            </a:r>
          </a:p>
        </p:txBody>
      </p:sp>
    </p:spTree>
    <p:extLst>
      <p:ext uri="{BB962C8B-B14F-4D97-AF65-F5344CB8AC3E}">
        <p14:creationId xmlns:p14="http://schemas.microsoft.com/office/powerpoint/2010/main" val="3088004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 b="1" dirty="0">
                <a:latin typeface="NTFPreCursivefk" panose="03000400000000000000" pitchFamily="66" charset="0"/>
              </a:rPr>
              <a:t>Phonics and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fontAlgn="base">
              <a:spcBef>
                <a:spcPct val="50000"/>
              </a:spcBef>
              <a:spcAft>
                <a:spcPct val="0"/>
              </a:spcAft>
              <a:buNone/>
              <a:defRPr/>
            </a:pPr>
            <a:r>
              <a:rPr lang="en-GB" sz="3600" dirty="0">
                <a:solidFill>
                  <a:prstClr val="black"/>
                </a:solidFill>
                <a:latin typeface="CCW Precursive 1" panose="03050602040000000000" pitchFamily="66" charset="0"/>
                <a:cs typeface="Times New Roman" pitchFamily="18" charset="0"/>
              </a:rPr>
              <a:t>At Henley Green we teach children to read by breaking down </a:t>
            </a:r>
            <a:r>
              <a:rPr lang="en-GB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 panose="03050602040000000000" pitchFamily="66" charset="0"/>
                <a:cs typeface="Times New Roman" pitchFamily="18" charset="0"/>
              </a:rPr>
              <a:t>words </a:t>
            </a:r>
            <a:r>
              <a:rPr lang="en-GB" sz="3600" dirty="0">
                <a:solidFill>
                  <a:prstClr val="black"/>
                </a:solidFill>
                <a:latin typeface="CCW Precursive 1" panose="03050602040000000000" pitchFamily="66" charset="0"/>
                <a:cs typeface="Times New Roman" pitchFamily="18" charset="0"/>
              </a:rPr>
              <a:t>into</a:t>
            </a:r>
            <a:r>
              <a:rPr lang="en-GB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 panose="03050602040000000000" pitchFamily="66" charset="0"/>
                <a:cs typeface="Times New Roman" pitchFamily="18" charset="0"/>
              </a:rPr>
              <a:t> sounds</a:t>
            </a:r>
            <a:r>
              <a:rPr lang="en-GB" sz="3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 panose="03050602040000000000" pitchFamily="66" charset="0"/>
                <a:cs typeface="Times New Roman" pitchFamily="18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CW Precursive 1" panose="03050602040000000000" pitchFamily="66" charset="0"/>
                <a:cs typeface="Times New Roman" pitchFamily="18" charset="0"/>
              </a:rPr>
              <a:t>or ‘phonemes’. They are then taught how to </a:t>
            </a:r>
            <a:r>
              <a:rPr lang="en-GB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 panose="03050602040000000000" pitchFamily="66" charset="0"/>
                <a:cs typeface="Times New Roman" pitchFamily="18" charset="0"/>
              </a:rPr>
              <a:t>blend</a:t>
            </a:r>
            <a:r>
              <a:rPr lang="en-GB" sz="3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CW Precursive 1" panose="03050602040000000000" pitchFamily="66" charset="0"/>
                <a:cs typeface="Times New Roman" pitchFamily="18" charset="0"/>
              </a:rPr>
              <a:t> </a:t>
            </a:r>
            <a:r>
              <a:rPr lang="en-GB" sz="3600" dirty="0">
                <a:solidFill>
                  <a:prstClr val="black"/>
                </a:solidFill>
                <a:latin typeface="CCW Precursive 1" panose="03050602040000000000" pitchFamily="66" charset="0"/>
                <a:cs typeface="Times New Roman" pitchFamily="18" charset="0"/>
              </a:rPr>
              <a:t>these sounds together to hear and read the whole word. </a:t>
            </a:r>
          </a:p>
          <a:p>
            <a:pPr marL="0" lvl="0" indent="0" fontAlgn="base">
              <a:spcBef>
                <a:spcPct val="50000"/>
              </a:spcBef>
              <a:spcAft>
                <a:spcPct val="0"/>
              </a:spcAft>
              <a:buNone/>
              <a:defRPr/>
            </a:pPr>
            <a:r>
              <a:rPr lang="en-GB" sz="3600" dirty="0">
                <a:solidFill>
                  <a:prstClr val="black"/>
                </a:solidFill>
                <a:latin typeface="CCW Precursive 1" panose="03050602040000000000" pitchFamily="66" charset="0"/>
                <a:cs typeface="Times New Roman" pitchFamily="18" charset="0"/>
              </a:rPr>
              <a:t>We use Read Write Inc Phonics to read and write.</a:t>
            </a:r>
          </a:p>
        </p:txBody>
      </p:sp>
    </p:spTree>
    <p:extLst>
      <p:ext uri="{BB962C8B-B14F-4D97-AF65-F5344CB8AC3E}">
        <p14:creationId xmlns:p14="http://schemas.microsoft.com/office/powerpoint/2010/main" val="4029277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831" y="301289"/>
            <a:ext cx="7478713" cy="864096"/>
          </a:xfrm>
        </p:spPr>
        <p:txBody>
          <a:bodyPr/>
          <a:lstStyle/>
          <a:p>
            <a:r>
              <a:rPr lang="en-US" dirty="0"/>
              <a:t>What is Read Write </a:t>
            </a:r>
            <a:r>
              <a:rPr lang="en-US" dirty="0" err="1"/>
              <a:t>Inc</a:t>
            </a:r>
            <a:r>
              <a:rPr lang="en-US" dirty="0"/>
              <a:t> Phonics?</a:t>
            </a:r>
            <a:br>
              <a:rPr lang="en-US" dirty="0"/>
            </a:br>
            <a:r>
              <a:rPr lang="en-US" dirty="0"/>
              <a:t>A Systematic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504133"/>
            <a:ext cx="8639175" cy="504056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grpSp>
        <p:nvGrpSpPr>
          <p:cNvPr id="29" name="Group 28"/>
          <p:cNvGrpSpPr/>
          <p:nvPr/>
        </p:nvGrpSpPr>
        <p:grpSpPr>
          <a:xfrm>
            <a:off x="1156380" y="1698887"/>
            <a:ext cx="2098143" cy="2509018"/>
            <a:chOff x="743248" y="2088654"/>
            <a:chExt cx="2266950" cy="2710882"/>
          </a:xfrm>
        </p:grpSpPr>
        <p:sp>
          <p:nvSpPr>
            <p:cNvPr id="17" name="Rectangle 16"/>
            <p:cNvSpPr/>
            <p:nvPr/>
          </p:nvSpPr>
          <p:spPr>
            <a:xfrm rot="1578922">
              <a:off x="895106" y="367558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n </a:t>
              </a:r>
            </a:p>
          </p:txBody>
        </p:sp>
        <p:sp>
          <p:nvSpPr>
            <p:cNvPr id="18" name="Rectangle 17"/>
            <p:cNvSpPr/>
            <p:nvPr/>
          </p:nvSpPr>
          <p:spPr>
            <a:xfrm rot="21327025">
              <a:off x="1424285" y="3264991"/>
              <a:ext cx="727075" cy="1122363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i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968798" y="2620466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p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43248" y="2939554"/>
              <a:ext cx="725487" cy="1123950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d</a:t>
              </a:r>
            </a:p>
          </p:txBody>
        </p:sp>
        <p:pic>
          <p:nvPicPr>
            <p:cNvPr id="21" name="Picture 29" descr="SpeedSoundM.jpg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21015261">
              <a:off x="819448" y="2137866"/>
              <a:ext cx="647700" cy="9652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22" name="Picture 31" descr="SpeedSoundS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648" y="2564904"/>
              <a:ext cx="639762" cy="99060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pic>
          <p:nvPicPr>
            <p:cNvPr id="23" name="Picture 36" descr="SpeedSoundA.jpg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rot="662277">
              <a:off x="2240260" y="2088654"/>
              <a:ext cx="633413" cy="86995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24" name="Rectangle 23"/>
            <p:cNvSpPr/>
            <p:nvPr/>
          </p:nvSpPr>
          <p:spPr>
            <a:xfrm rot="1935871">
              <a:off x="2284710" y="3228479"/>
              <a:ext cx="725488" cy="1122362"/>
            </a:xfrm>
            <a:prstGeom prst="rect">
              <a:avLst/>
            </a:prstGeom>
            <a:solidFill>
              <a:schemeClr val="bg1"/>
            </a:solidFill>
            <a:ln w="31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4800" dirty="0">
                  <a:solidFill>
                    <a:schemeClr val="tx1"/>
                  </a:solidFill>
                </a:rPr>
                <a:t>t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420778" y="1741706"/>
            <a:ext cx="3002823" cy="1221873"/>
            <a:chOff x="5179992" y="2034094"/>
            <a:chExt cx="3002823" cy="1221873"/>
          </a:xfrm>
        </p:grpSpPr>
        <p:sp>
          <p:nvSpPr>
            <p:cNvPr id="25" name="Text Box 12"/>
            <p:cNvSpPr txBox="1">
              <a:spLocks noChangeArrowheads="1"/>
            </p:cNvSpPr>
            <p:nvPr/>
          </p:nvSpPr>
          <p:spPr bwMode="auto">
            <a:xfrm rot="265183">
              <a:off x="5179992" y="2322235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>
                  <a:latin typeface="+mn-lt"/>
                  <a:ea typeface="MS PGothic" pitchFamily="34" charset="-128"/>
                  <a:cs typeface="Gill Sans"/>
                </a:rPr>
                <a:t>mat</a:t>
              </a:r>
            </a:p>
          </p:txBody>
        </p:sp>
        <p:sp>
          <p:nvSpPr>
            <p:cNvPr id="26" name="Text Box 12"/>
            <p:cNvSpPr txBox="1">
              <a:spLocks noChangeArrowheads="1"/>
            </p:cNvSpPr>
            <p:nvPr/>
          </p:nvSpPr>
          <p:spPr bwMode="auto">
            <a:xfrm rot="20122171">
              <a:off x="6130365" y="2671191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>
                  <a:latin typeface="+mn-lt"/>
                  <a:ea typeface="MS PGothic" pitchFamily="34" charset="-128"/>
                  <a:cs typeface="Gill Sans"/>
                </a:rPr>
                <a:t>sad</a:t>
              </a:r>
            </a:p>
          </p:txBody>
        </p:sp>
        <p:sp>
          <p:nvSpPr>
            <p:cNvPr id="27" name="Text Box 12"/>
            <p:cNvSpPr txBox="1">
              <a:spLocks noChangeArrowheads="1"/>
            </p:cNvSpPr>
            <p:nvPr/>
          </p:nvSpPr>
          <p:spPr bwMode="auto">
            <a:xfrm rot="265183">
              <a:off x="6692152" y="2034094"/>
              <a:ext cx="1490663" cy="584776"/>
            </a:xfrm>
            <a:prstGeom prst="rect">
              <a:avLst/>
            </a:prstGeom>
            <a:solidFill>
              <a:srgbClr val="99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n-US" sz="3200" dirty="0">
                  <a:latin typeface="+mn-lt"/>
                  <a:ea typeface="MS PGothic" pitchFamily="34" charset="-128"/>
                  <a:cs typeface="Gill Sans"/>
                </a:rPr>
                <a:t>sat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926295" y="4403425"/>
            <a:ext cx="3189513" cy="1956775"/>
            <a:chOff x="1707744" y="4716562"/>
            <a:chExt cx="2997129" cy="1759883"/>
          </a:xfrm>
        </p:grpSpPr>
        <p:pic>
          <p:nvPicPr>
            <p:cNvPr id="40" name="Picture 28" descr="Tabthecat.jp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926" y="4912971"/>
              <a:ext cx="991947" cy="650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33" descr="Tomthumb.jp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9525" y="5539479"/>
              <a:ext cx="1141184" cy="688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4" descr="Chips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1354" y="5183380"/>
              <a:ext cx="1078763" cy="760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79" descr="Lookout.jp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629" y="4899220"/>
              <a:ext cx="1009856" cy="599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8" descr="C:\Users\Davina\Pictures\RWI\RedDittyBook.gif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3696" y="4716562"/>
              <a:ext cx="1050925" cy="698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48" descr="Toad.jpg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7744" y="5492745"/>
              <a:ext cx="1173610" cy="694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42" descr="Thejarofoil.jp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1755" y="5897717"/>
              <a:ext cx="999197" cy="578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7530" y="3417621"/>
            <a:ext cx="2538885" cy="2538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43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Speed Sounds – Set 1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432" y="1196975"/>
            <a:ext cx="4144011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6257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Simple Speed Sounds</a:t>
            </a:r>
          </a:p>
        </p:txBody>
      </p:sp>
      <p:pic>
        <p:nvPicPr>
          <p:cNvPr id="4" name="Picture 2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0700" r="-30700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68866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323528" y="260648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Speed Sounds chart</a:t>
            </a:r>
          </a:p>
        </p:txBody>
      </p:sp>
      <p:pic>
        <p:nvPicPr>
          <p:cNvPr id="255" name="Shape 25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-35034" r="-35034"/>
          <a:stretch/>
        </p:blipFill>
        <p:spPr>
          <a:xfrm>
            <a:off x="323528" y="1196751"/>
            <a:ext cx="8639174" cy="50405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6835064"/>
      </p:ext>
    </p:extLst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Simple Speed Sounds</a:t>
            </a:r>
          </a:p>
        </p:txBody>
      </p:sp>
      <p:pic>
        <p:nvPicPr>
          <p:cNvPr id="4" name="Picture 26"/>
          <p:cNvPicPr>
            <a:picLocks noGrp="1" noChangeAspect="1" noChangeArrowheads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0700" r="-30700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4802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>
            <a:spLocks noGrp="1"/>
          </p:cNvSpPr>
          <p:nvPr>
            <p:ph type="title"/>
          </p:nvPr>
        </p:nvSpPr>
        <p:spPr>
          <a:xfrm>
            <a:off x="323528" y="260648"/>
            <a:ext cx="7478713" cy="864095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25000"/>
              <a:buNone/>
            </a:pPr>
            <a:r>
              <a:rPr lang="en-US" sz="3000" b="1" i="0" u="none" strike="noStrike" cap="none">
                <a:solidFill>
                  <a:srgbClr val="787878"/>
                </a:solidFill>
                <a:latin typeface="Arial"/>
                <a:ea typeface="Arial"/>
                <a:cs typeface="Arial"/>
                <a:sym typeface="Arial"/>
              </a:rPr>
              <a:t>Speed Sounds chart</a:t>
            </a:r>
          </a:p>
        </p:txBody>
      </p:sp>
      <p:pic>
        <p:nvPicPr>
          <p:cNvPr id="255" name="Shape 25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 l="-35034" r="-35034"/>
          <a:stretch/>
        </p:blipFill>
        <p:spPr>
          <a:xfrm>
            <a:off x="323528" y="1196751"/>
            <a:ext cx="8639174" cy="50405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3877459"/>
      </p:ext>
    </p:extLst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Blending using Fred Talk</a:t>
            </a:r>
          </a:p>
        </p:txBody>
      </p:sp>
      <p:sp>
        <p:nvSpPr>
          <p:cNvPr id="4" name="Rectangle 3"/>
          <p:cNvSpPr/>
          <p:nvPr/>
        </p:nvSpPr>
        <p:spPr>
          <a:xfrm rot="1578922">
            <a:off x="895107" y="3675586"/>
            <a:ext cx="725487" cy="112395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n </a:t>
            </a:r>
          </a:p>
        </p:txBody>
      </p:sp>
      <p:sp>
        <p:nvSpPr>
          <p:cNvPr id="5" name="Rectangle 4"/>
          <p:cNvSpPr/>
          <p:nvPr/>
        </p:nvSpPr>
        <p:spPr>
          <a:xfrm rot="21327025">
            <a:off x="1424285" y="3264991"/>
            <a:ext cx="727075" cy="1122363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6" name="Rectangle 5"/>
          <p:cNvSpPr/>
          <p:nvPr/>
        </p:nvSpPr>
        <p:spPr>
          <a:xfrm>
            <a:off x="1968798" y="2620466"/>
            <a:ext cx="725487" cy="112395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7" name="Rectangle 6"/>
          <p:cNvSpPr/>
          <p:nvPr/>
        </p:nvSpPr>
        <p:spPr>
          <a:xfrm>
            <a:off x="743248" y="2939554"/>
            <a:ext cx="725487" cy="112395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d</a:t>
            </a:r>
          </a:p>
        </p:txBody>
      </p:sp>
      <p:pic>
        <p:nvPicPr>
          <p:cNvPr id="8" name="Picture 29" descr="SpeedSoundM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015261">
            <a:off x="819448" y="2137866"/>
            <a:ext cx="647700" cy="965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Picture 31" descr="SpeedSoundS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2564904"/>
            <a:ext cx="639762" cy="99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36" descr="SpeedSoundA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662277">
            <a:off x="2240260" y="2088654"/>
            <a:ext cx="633413" cy="869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 rot="1935871">
            <a:off x="2284710" y="3228479"/>
            <a:ext cx="725488" cy="1122362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12" name="Text Box 12"/>
          <p:cNvSpPr txBox="1">
            <a:spLocks noChangeArrowheads="1"/>
          </p:cNvSpPr>
          <p:nvPr/>
        </p:nvSpPr>
        <p:spPr bwMode="auto">
          <a:xfrm rot="265183">
            <a:off x="5026735" y="2868181"/>
            <a:ext cx="1490663" cy="584776"/>
          </a:xfrm>
          <a:prstGeom prst="rect">
            <a:avLst/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dirty="0">
                <a:latin typeface="+mn-lt"/>
                <a:ea typeface="MS PGothic" pitchFamily="34" charset="-128"/>
                <a:cs typeface="Gill Sans"/>
              </a:rPr>
              <a:t>mat</a:t>
            </a: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 rot="20122171">
            <a:off x="5790998" y="3308953"/>
            <a:ext cx="1490663" cy="584776"/>
          </a:xfrm>
          <a:prstGeom prst="rect">
            <a:avLst/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dirty="0">
                <a:latin typeface="+mn-lt"/>
                <a:ea typeface="MS PGothic" pitchFamily="34" charset="-128"/>
                <a:cs typeface="Gill Sans"/>
              </a:rPr>
              <a:t>sad</a:t>
            </a: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 rot="265183">
            <a:off x="6538895" y="2580040"/>
            <a:ext cx="1490663" cy="584776"/>
          </a:xfrm>
          <a:prstGeom prst="rect">
            <a:avLst/>
          </a:prstGeom>
          <a:solidFill>
            <a:srgbClr val="99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3200" dirty="0">
                <a:latin typeface="+mn-lt"/>
                <a:ea typeface="MS PGothic" pitchFamily="34" charset="-128"/>
                <a:cs typeface="Gill Sans"/>
              </a:rPr>
              <a:t>sat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541" y="4472145"/>
            <a:ext cx="4005419" cy="2341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1227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Storybooks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219653"/>
            <a:ext cx="8639175" cy="5040560"/>
          </a:xfrm>
        </p:spPr>
        <p:txBody>
          <a:bodyPr/>
          <a:lstStyle/>
          <a:p>
            <a:endParaRPr lang="en-US" dirty="0"/>
          </a:p>
          <a:p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1586231" y="1112835"/>
            <a:ext cx="5840656" cy="4420542"/>
            <a:chOff x="1707744" y="4716562"/>
            <a:chExt cx="2997129" cy="1759883"/>
          </a:xfrm>
        </p:grpSpPr>
        <p:pic>
          <p:nvPicPr>
            <p:cNvPr id="40" name="Picture 28" descr="Tabthecat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926" y="4912971"/>
              <a:ext cx="991947" cy="650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Picture 33" descr="Tomthumb.jp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9525" y="5539479"/>
              <a:ext cx="1141184" cy="688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Picture 14" descr="Chips.jp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81354" y="5183380"/>
              <a:ext cx="1078763" cy="760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79" descr="Lookout.jp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1629" y="4899220"/>
              <a:ext cx="1009856" cy="5996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8" descr="C:\Users\Davina\Pictures\RWI\RedDittyBook.gif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13696" y="4716562"/>
              <a:ext cx="1050925" cy="698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48" descr="Toad.jp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07744" y="5492745"/>
              <a:ext cx="1173610" cy="694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5" name="Picture 42" descr="Thejarofoil.jp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81755" y="5897717"/>
              <a:ext cx="999197" cy="578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0906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4"/>
          <p:cNvSpPr txBox="1">
            <a:spLocks noChangeArrowheads="1"/>
          </p:cNvSpPr>
          <p:nvPr/>
        </p:nvSpPr>
        <p:spPr bwMode="auto">
          <a:xfrm>
            <a:off x="0" y="0"/>
            <a:ext cx="59039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4000" dirty="0">
                <a:solidFill>
                  <a:srgbClr val="000000"/>
                </a:solidFill>
                <a:latin typeface="NTFPreCursivef" pitchFamily="66" charset="0"/>
              </a:rPr>
              <a:t>Reading at school and at home</a:t>
            </a:r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327378" y="923091"/>
            <a:ext cx="6084888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mic Sans MS" pitchFamily="66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mic Sans MS" pitchFamily="66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mic Sans MS" pitchFamily="66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mic Sans MS" pitchFamily="66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mic Sans MS" pitchFamily="66" charset="0"/>
              </a:defRPr>
            </a:lvl9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 b="1" u="sng" dirty="0">
                <a:solidFill>
                  <a:srgbClr val="000000"/>
                </a:solidFill>
                <a:latin typeface="Myanmar Text" panose="020B0502040204020203" pitchFamily="34" charset="0"/>
                <a:cs typeface="Myanmar Text" panose="020B0502040204020203" pitchFamily="34" charset="0"/>
              </a:rPr>
              <a:t>At School: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n-GB" altLang="en-US" sz="1000" dirty="0">
              <a:solidFill>
                <a:srgbClr val="000000"/>
              </a:solidFill>
              <a:latin typeface="Myanmar Text" panose="020B0502040204020203" pitchFamily="34" charset="0"/>
              <a:cs typeface="Myanmar Text" panose="020B0502040204020203" pitchFamily="34" charset="0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altLang="en-US" sz="2400" dirty="0">
                <a:solidFill>
                  <a:srgbClr val="000000"/>
                </a:solidFill>
                <a:latin typeface="Myanmar Text" panose="020B0502040204020203" pitchFamily="34" charset="0"/>
                <a:cs typeface="Myanmar Text" panose="020B0502040204020203" pitchFamily="34" charset="0"/>
              </a:rPr>
              <a:t>  They are taught reading every day through Read Write </a:t>
            </a:r>
            <a:r>
              <a:rPr lang="en-GB" altLang="en-US" sz="2400" dirty="0" err="1">
                <a:solidFill>
                  <a:srgbClr val="000000"/>
                </a:solidFill>
                <a:latin typeface="Myanmar Text" panose="020B0502040204020203" pitchFamily="34" charset="0"/>
                <a:cs typeface="Myanmar Text" panose="020B0502040204020203" pitchFamily="34" charset="0"/>
              </a:rPr>
              <a:t>Inc</a:t>
            </a:r>
            <a:endParaRPr lang="en-GB" altLang="en-US" sz="2400" dirty="0">
              <a:solidFill>
                <a:srgbClr val="000000"/>
              </a:solidFill>
              <a:latin typeface="Myanmar Text" panose="020B0502040204020203" pitchFamily="34" charset="0"/>
              <a:cs typeface="Myanmar Text" panose="020B0502040204020203" pitchFamily="34" charset="0"/>
            </a:endParaRPr>
          </a:p>
        </p:txBody>
      </p:sp>
      <p:pic>
        <p:nvPicPr>
          <p:cNvPr id="3077" name="Picture 10" descr="http://t1.gstatic.com/images?q=tbn:ANd9GcT3h_FPO4y--uq8ogQFoTZ2-nBtVQ_sNonHP25eP9a2n1HxS9Tm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492375"/>
            <a:ext cx="1655763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723833" y="3071857"/>
            <a:ext cx="6360160" cy="3447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GB" sz="2400" b="1" u="sng" kern="100" dirty="0">
                <a:latin typeface="MS Reference Sans Serif" panose="020B0604030504040204" pitchFamily="34" charset="0"/>
                <a:ea typeface="Times New Roman"/>
                <a:cs typeface="Times New Roman"/>
              </a:rPr>
              <a:t>At home:</a:t>
            </a:r>
          </a:p>
          <a:p>
            <a:pPr>
              <a:lnSpc>
                <a:spcPct val="115000"/>
              </a:lnSpc>
            </a:pPr>
            <a:r>
              <a:rPr lang="en-GB" sz="2400" kern="100" dirty="0">
                <a:latin typeface="MS Reference Sans Serif" panose="020B0604030504040204" pitchFamily="34" charset="0"/>
                <a:ea typeface="Times New Roman"/>
                <a:cs typeface="Times New Roman"/>
              </a:rPr>
              <a:t>We expect every child to:</a:t>
            </a:r>
          </a:p>
          <a:p>
            <a:pPr marL="34290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400" kern="100" dirty="0">
                <a:latin typeface="MS Reference Sans Serif" panose="020B0604030504040204" pitchFamily="34" charset="0"/>
                <a:ea typeface="Times New Roman"/>
                <a:cs typeface="Times New Roman"/>
              </a:rPr>
              <a:t>bring their reading materials into school each day</a:t>
            </a:r>
            <a:endParaRPr lang="en-GB" sz="2400" b="1" kern="100" dirty="0">
              <a:latin typeface="MS Reference Sans Serif" panose="020B0604030504040204" pitchFamily="34" charset="0"/>
              <a:ea typeface="Times New Roman"/>
              <a:cs typeface="Times New Roman"/>
            </a:endParaRPr>
          </a:p>
          <a:p>
            <a:pPr marL="34290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400" kern="100" dirty="0">
                <a:latin typeface="MS Reference Sans Serif" panose="020B0604030504040204" pitchFamily="34" charset="0"/>
                <a:ea typeface="Times New Roman"/>
                <a:cs typeface="Times New Roman"/>
              </a:rPr>
              <a:t>to read </a:t>
            </a:r>
            <a:r>
              <a:rPr lang="en-GB" sz="2400" b="1" kern="100" dirty="0">
                <a:latin typeface="MS Reference Sans Serif" panose="020B0604030504040204" pitchFamily="34" charset="0"/>
                <a:ea typeface="Times New Roman"/>
                <a:cs typeface="Times New Roman"/>
              </a:rPr>
              <a:t>every day </a:t>
            </a:r>
            <a:r>
              <a:rPr lang="en-GB" sz="2400" kern="100" dirty="0">
                <a:latin typeface="MS Reference Sans Serif" panose="020B0604030504040204" pitchFamily="34" charset="0"/>
                <a:ea typeface="Times New Roman"/>
                <a:cs typeface="Times New Roman"/>
              </a:rPr>
              <a:t>at home</a:t>
            </a:r>
          </a:p>
          <a:p>
            <a:pPr marL="342900" indent="-34290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400" kern="100" dirty="0">
                <a:latin typeface="MS Reference Sans Serif" panose="020B0604030504040204" pitchFamily="34" charset="0"/>
                <a:ea typeface="Times New Roman"/>
                <a:cs typeface="Times New Roman"/>
              </a:rPr>
              <a:t>and that this is noted in their Reading Record by whomever has read with your child. </a:t>
            </a:r>
          </a:p>
        </p:txBody>
      </p:sp>
    </p:spTree>
    <p:extLst>
      <p:ext uri="{BB962C8B-B14F-4D97-AF65-F5344CB8AC3E}">
        <p14:creationId xmlns:p14="http://schemas.microsoft.com/office/powerpoint/2010/main" val="956628849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14"/>
          <a:stretch/>
        </p:blipFill>
        <p:spPr bwMode="auto">
          <a:xfrm>
            <a:off x="-111760" y="282785"/>
            <a:ext cx="3159760" cy="5040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48002" y="550331"/>
            <a:ext cx="6096000" cy="5815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</a:pPr>
            <a:r>
              <a:rPr lang="en-GB" sz="3200" b="1" kern="100" dirty="0">
                <a:latin typeface="NTFPreCursive"/>
                <a:ea typeface="Times New Roman"/>
                <a:cs typeface="Times New Roman"/>
              </a:rPr>
              <a:t>We expect children to read at home EVERY DAY</a:t>
            </a:r>
          </a:p>
          <a:p>
            <a:pPr>
              <a:lnSpc>
                <a:spcPct val="115000"/>
              </a:lnSpc>
            </a:pPr>
            <a:endParaRPr lang="en-GB" sz="3200" b="1" kern="100" dirty="0">
              <a:latin typeface="NTFPreCursive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en-GB" sz="2400" kern="100" dirty="0">
                <a:latin typeface="NTFPreCursive"/>
                <a:ea typeface="Times New Roman"/>
                <a:cs typeface="Times New Roman"/>
              </a:rPr>
              <a:t>This might be:</a:t>
            </a:r>
          </a:p>
          <a:p>
            <a:pPr marL="28575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400" kern="100" dirty="0">
                <a:latin typeface="NTFPreCursive"/>
                <a:ea typeface="Times New Roman"/>
                <a:cs typeface="Times New Roman"/>
              </a:rPr>
              <a:t> sharing their home-school reading book</a:t>
            </a:r>
          </a:p>
          <a:p>
            <a:pPr marL="28575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400" kern="100" dirty="0">
                <a:latin typeface="NTFPreCursive"/>
                <a:ea typeface="Times New Roman"/>
                <a:cs typeface="Times New Roman"/>
              </a:rPr>
              <a:t> sharing a book from home/the Library</a:t>
            </a:r>
          </a:p>
          <a:p>
            <a:pPr marL="285750" indent="-285750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2400" kern="100" dirty="0">
                <a:latin typeface="NTFPreCursive"/>
                <a:ea typeface="Times New Roman"/>
                <a:cs typeface="Times New Roman"/>
              </a:rPr>
              <a:t> listening to a story you are reading to them</a:t>
            </a:r>
          </a:p>
          <a:p>
            <a:pPr>
              <a:lnSpc>
                <a:spcPct val="115000"/>
              </a:lnSpc>
            </a:pPr>
            <a:r>
              <a:rPr lang="en-GB" sz="2400" kern="100" dirty="0">
                <a:latin typeface="NTFPreCursive"/>
                <a:ea typeface="Times New Roman"/>
                <a:cs typeface="Times New Roman"/>
              </a:rPr>
              <a:t>We are happy for children to read with or to parents, grandparents, older brothers and sisters, uncles and aunts, cousins and family friends and this can be for as little as 5-10 minutes a day.  </a:t>
            </a:r>
          </a:p>
          <a:p>
            <a:pPr>
              <a:lnSpc>
                <a:spcPct val="115000"/>
              </a:lnSpc>
            </a:pPr>
            <a:endParaRPr lang="en-GB" kern="100" dirty="0">
              <a:latin typeface="NTFPreCursive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kern="100" dirty="0">
                <a:solidFill>
                  <a:srgbClr val="2D2D2D"/>
                </a:solidFill>
                <a:latin typeface="NTFPreCursivefk" panose="03000400000000000000" pitchFamily="66" charset="0"/>
                <a:ea typeface="Times New Roman"/>
                <a:cs typeface="Times New Roman"/>
              </a:rPr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91787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5FB9CD8-4F62-994C-3A61-B07FD3BF51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D8D5DB-4AA7-CD5A-6B9D-3ECF5FF7C3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3177" y="117725"/>
            <a:ext cx="2358703" cy="63282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0D089A-5C3E-2D49-6436-706F102F54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1880" y="117725"/>
            <a:ext cx="2320823" cy="66225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61D104D-0558-17C1-A2AE-61E0A66E38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1297" y="693790"/>
            <a:ext cx="3883264" cy="549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495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F71895C-6F92-33F0-5AD0-D57EB643D1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11BFC31-1399-7F08-696A-E14BC976CC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4628" y="496711"/>
            <a:ext cx="4949372" cy="62709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61F47E2-E3E1-FAFD-5448-AFBA44F70F7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237" t="1912" b="10584"/>
          <a:stretch/>
        </p:blipFill>
        <p:spPr>
          <a:xfrm>
            <a:off x="451555" y="936977"/>
            <a:ext cx="4062815" cy="542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0669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638" b="70234"/>
          <a:stretch/>
        </p:blipFill>
        <p:spPr>
          <a:xfrm>
            <a:off x="107504" y="116632"/>
            <a:ext cx="3857745" cy="204135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6121" r="22638" b="6145"/>
          <a:stretch/>
        </p:blipFill>
        <p:spPr>
          <a:xfrm>
            <a:off x="4211960" y="1137308"/>
            <a:ext cx="3857745" cy="190195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1" t="34599" r="40795" b="39601"/>
          <a:stretch/>
        </p:blipFill>
        <p:spPr>
          <a:xfrm>
            <a:off x="-2" y="3284984"/>
            <a:ext cx="4836597" cy="30963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4" t="1701" r="22677" b="69867"/>
          <a:stretch/>
        </p:blipFill>
        <p:spPr>
          <a:xfrm>
            <a:off x="5220072" y="3356992"/>
            <a:ext cx="3767329" cy="1949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284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7" t="67966" r="40932" b="6101"/>
          <a:stretch/>
        </p:blipFill>
        <p:spPr>
          <a:xfrm>
            <a:off x="0" y="2636912"/>
            <a:ext cx="5063525" cy="33843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711" r="20966" b="36889"/>
          <a:stretch/>
        </p:blipFill>
        <p:spPr>
          <a:xfrm>
            <a:off x="260572" y="116632"/>
            <a:ext cx="3941085" cy="20848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9" t="1701" r="23594" b="69467"/>
          <a:stretch/>
        </p:blipFill>
        <p:spPr>
          <a:xfrm>
            <a:off x="5220072" y="2708920"/>
            <a:ext cx="3730752" cy="19773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28" b="69867"/>
          <a:stretch/>
        </p:blipFill>
        <p:spPr>
          <a:xfrm>
            <a:off x="4860032" y="332656"/>
            <a:ext cx="3828309" cy="206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0569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FD39B13-D136-A960-CA66-6B7636749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4C4779-E6ED-47D7-89D2-4749C33AF548}" type="datetime1">
              <a:rPr lang="en-US" smtClean="0"/>
              <a:pPr>
                <a:defRPr/>
              </a:pPr>
              <a:t>9/27/2024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F3C0D4-6CA8-E418-4936-409A3AE6C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Copyright Ruth Miskin Literacy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888B01-32D3-D94D-C85B-E85C5A86EE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2356" y="461047"/>
            <a:ext cx="5372843" cy="6242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8458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94" b="28133"/>
          <a:stretch/>
        </p:blipFill>
        <p:spPr>
          <a:xfrm>
            <a:off x="323528" y="548680"/>
            <a:ext cx="3755157" cy="492861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98" t="15135" r="25563" b="27599"/>
          <a:stretch/>
        </p:blipFill>
        <p:spPr>
          <a:xfrm>
            <a:off x="4355976" y="757616"/>
            <a:ext cx="4320480" cy="45107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31640" y="5723964"/>
            <a:ext cx="1280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GB" dirty="0">
                <a:solidFill>
                  <a:prstClr val="black"/>
                </a:solidFill>
              </a:rPr>
              <a:t>Front Cover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36186" y="5723964"/>
            <a:ext cx="1216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/>
            <a:r>
              <a:rPr lang="en-GB" dirty="0">
                <a:solidFill>
                  <a:prstClr val="black"/>
                </a:solidFill>
              </a:rPr>
              <a:t>Back Cover</a:t>
            </a:r>
          </a:p>
        </p:txBody>
      </p:sp>
    </p:spTree>
    <p:extLst>
      <p:ext uri="{BB962C8B-B14F-4D97-AF65-F5344CB8AC3E}">
        <p14:creationId xmlns:p14="http://schemas.microsoft.com/office/powerpoint/2010/main" val="24165390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5" t="4779" r="29096" b="33181"/>
          <a:stretch/>
        </p:blipFill>
        <p:spPr>
          <a:xfrm>
            <a:off x="26320" y="32015"/>
            <a:ext cx="5337768" cy="677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936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694" b="27733"/>
          <a:stretch/>
        </p:blipFill>
        <p:spPr>
          <a:xfrm>
            <a:off x="323528" y="332656"/>
            <a:ext cx="3755157" cy="495604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612" b="27867"/>
          <a:stretch/>
        </p:blipFill>
        <p:spPr>
          <a:xfrm>
            <a:off x="5004048" y="1340768"/>
            <a:ext cx="3709437" cy="494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5637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712" b="71867"/>
          <a:stretch/>
        </p:blipFill>
        <p:spPr>
          <a:xfrm>
            <a:off x="280373" y="620688"/>
            <a:ext cx="8183705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7653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b="1" dirty="0">
                <a:latin typeface="Arial" charset="0"/>
              </a:rPr>
              <a:t>Read </a:t>
            </a:r>
            <a:r>
              <a:rPr lang="en-GB" i="1" dirty="0">
                <a:latin typeface="Arial" charset="0"/>
              </a:rPr>
              <a:t>to</a:t>
            </a:r>
            <a:r>
              <a:rPr lang="en-GB" dirty="0">
                <a:latin typeface="Arial" charset="0"/>
              </a:rPr>
              <a:t> your children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dirty="0">
                <a:latin typeface="Arial" charset="0"/>
              </a:rPr>
              <a:t>Ask lots of questions and share opinions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b="1" dirty="0">
                <a:latin typeface="Arial" charset="0"/>
              </a:rPr>
              <a:t>Talk </a:t>
            </a:r>
            <a:r>
              <a:rPr lang="en-GB" dirty="0">
                <a:latin typeface="Arial" charset="0"/>
              </a:rPr>
              <a:t>to your child as much as possible and ‘feed’ them new and ambitious vocabulary.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r>
              <a:rPr lang="en-GB" b="1" dirty="0">
                <a:latin typeface="Arial" charset="0"/>
              </a:rPr>
              <a:t>Support </a:t>
            </a:r>
            <a:r>
              <a:rPr lang="en-GB" dirty="0">
                <a:latin typeface="Arial" charset="0"/>
              </a:rPr>
              <a:t>how your child is learning to read and spell in school</a:t>
            </a:r>
            <a:endParaRPr lang="en-US" dirty="0"/>
          </a:p>
          <a:p>
            <a:pPr marL="457200" lvl="2" indent="-457200">
              <a:buFont typeface="Arial"/>
              <a:buChar char="•"/>
            </a:pPr>
            <a:r>
              <a:rPr lang="en-US" dirty="0"/>
              <a:t>Pure sounds </a:t>
            </a:r>
          </a:p>
          <a:p>
            <a:pPr marL="457200" lvl="2" indent="-457200">
              <a:buFont typeface="Arial"/>
              <a:buChar char="•"/>
            </a:pPr>
            <a:r>
              <a:rPr lang="en-US" dirty="0"/>
              <a:t>Fred Talk – “it’s time for b-e-d”</a:t>
            </a:r>
          </a:p>
          <a:p>
            <a:pPr marL="457200" lvl="2" indent="-457200">
              <a:buFont typeface="Arial"/>
              <a:buChar char="•"/>
            </a:pPr>
            <a:r>
              <a:rPr lang="en-US" dirty="0"/>
              <a:t>Fred Fingers</a:t>
            </a: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endParaRPr lang="en-GB" dirty="0">
              <a:latin typeface="Arial" charset="0"/>
            </a:endParaRP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endParaRPr lang="en-GB" dirty="0">
              <a:latin typeface="Arial" charset="0"/>
            </a:endParaRPr>
          </a:p>
          <a:p>
            <a:pPr marL="457200" indent="-457200">
              <a:lnSpc>
                <a:spcPct val="100000"/>
              </a:lnSpc>
              <a:buFont typeface="Arial"/>
              <a:buChar char="•"/>
            </a:pPr>
            <a:endParaRPr lang="en-GB" dirty="0">
              <a:latin typeface="Arial" charset="0"/>
            </a:endParaRPr>
          </a:p>
          <a:p>
            <a:pPr>
              <a:lnSpc>
                <a:spcPct val="100000"/>
              </a:lnSpc>
            </a:pPr>
            <a:endParaRPr lang="en-GB" dirty="0">
              <a:latin typeface="Arial" charset="0"/>
            </a:endParaRPr>
          </a:p>
          <a:p>
            <a:endParaRPr lang="en-GB" dirty="0"/>
          </a:p>
          <a:p>
            <a:r>
              <a:rPr lang="en-US" dirty="0"/>
              <a:t> </a:t>
            </a:r>
            <a:endParaRPr lang="en-GB" dirty="0"/>
          </a:p>
          <a:p>
            <a:pPr>
              <a:lnSpc>
                <a:spcPct val="100000"/>
              </a:lnSpc>
            </a:pPr>
            <a:endParaRPr lang="en-GB" dirty="0">
              <a:latin typeface="Arial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80638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09" t="17841" r="19780" b="4137"/>
          <a:stretch>
            <a:fillRect/>
          </a:stretch>
        </p:blipFill>
        <p:spPr bwMode="auto">
          <a:xfrm>
            <a:off x="0" y="0"/>
            <a:ext cx="9144000" cy="630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24306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2560"/>
            <a:ext cx="8639175" cy="6074752"/>
          </a:xfrm>
        </p:spPr>
        <p:txBody>
          <a:bodyPr/>
          <a:lstStyle/>
          <a:p>
            <a:pPr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3600" b="1" u="sng" dirty="0">
                <a:solidFill>
                  <a:srgbClr val="000000"/>
                </a:solidFill>
                <a:latin typeface="NTFPreCursivefk" panose="03000400000000000000" pitchFamily="66" charset="0"/>
              </a:rPr>
              <a:t>The Importance of Talk </a:t>
            </a:r>
          </a:p>
          <a:p>
            <a:pPr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  <a:latin typeface="NTFPreCursivefk" panose="03000400000000000000" pitchFamily="66" charset="0"/>
              </a:rPr>
              <a:t>Turn-taking </a:t>
            </a:r>
            <a:r>
              <a:rPr lang="en-GB" dirty="0">
                <a:solidFill>
                  <a:srgbClr val="000000"/>
                </a:solidFill>
                <a:latin typeface="NTFPreCursivefk" panose="03000400000000000000" pitchFamily="66" charset="0"/>
              </a:rPr>
              <a:t>balanced turn-taking is vital to not only holding the attention of young children, but seeing them develop their language and social skills.</a:t>
            </a:r>
          </a:p>
          <a:p>
            <a:pPr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  <a:latin typeface="NTFPreCursivefk" panose="03000400000000000000" pitchFamily="66" charset="0"/>
              </a:rPr>
              <a:t>Expanding and rephrasing </a:t>
            </a:r>
            <a:r>
              <a:rPr lang="en-GB" dirty="0">
                <a:solidFill>
                  <a:srgbClr val="000000"/>
                </a:solidFill>
                <a:latin typeface="NTFPreCursivefk" panose="03000400000000000000" pitchFamily="66" charset="0"/>
              </a:rPr>
              <a:t>When your daughter says “It’s big car” – you can expand upon it and rephrase a little too, “</a:t>
            </a:r>
            <a:r>
              <a:rPr lang="en-GB" i="1" dirty="0">
                <a:solidFill>
                  <a:srgbClr val="000000"/>
                </a:solidFill>
                <a:latin typeface="NTFPreCursivefk" panose="03000400000000000000" pitchFamily="66" charset="0"/>
              </a:rPr>
              <a:t>Yes – it is a big, red car – isn’t it enormous?</a:t>
            </a:r>
            <a:r>
              <a:rPr lang="en-GB" dirty="0">
                <a:solidFill>
                  <a:srgbClr val="000000"/>
                </a:solidFill>
                <a:latin typeface="NTFPreCursivefk" panose="03000400000000000000" pitchFamily="66" charset="0"/>
              </a:rPr>
              <a:t>”</a:t>
            </a:r>
          </a:p>
          <a:p>
            <a:pPr lvl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000000"/>
                </a:solidFill>
                <a:latin typeface="NTFPreCursivefk" panose="03000400000000000000" pitchFamily="66" charset="0"/>
              </a:rPr>
              <a:t>Extending and explaining. </a:t>
            </a:r>
            <a:r>
              <a:rPr lang="en-GB" dirty="0">
                <a:solidFill>
                  <a:srgbClr val="000000"/>
                </a:solidFill>
                <a:latin typeface="NTFPreCursivefk" panose="03000400000000000000" pitchFamily="66" charset="0"/>
              </a:rPr>
              <a:t>Explaining stuff, such as what is going to happen at the shops, or what happened on holiday last year, is </a:t>
            </a:r>
            <a:r>
              <a:rPr lang="en-GB" dirty="0">
                <a:solidFill>
                  <a:prstClr val="black"/>
                </a:solidFill>
                <a:latin typeface="NTFPreCursivefk" panose="03000400000000000000" pitchFamily="66" charset="0"/>
              </a:rPr>
              <a:t>the type of extended talk and language that has a positive impact on a child’s vocabulary developing successfully.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196044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Presentation1.potx</Template>
  <TotalTime>511</TotalTime>
  <Words>1172</Words>
  <Application>Microsoft Office PowerPoint</Application>
  <PresentationFormat>On-screen Show (4:3)</PresentationFormat>
  <Paragraphs>133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24</vt:i4>
      </vt:variant>
    </vt:vector>
  </HeadingPairs>
  <TitlesOfParts>
    <vt:vector size="38" baseType="lpstr">
      <vt:lpstr>Abadi</vt:lpstr>
      <vt:lpstr>Arial</vt:lpstr>
      <vt:lpstr>Calibri</vt:lpstr>
      <vt:lpstr>CCW Precursive 1</vt:lpstr>
      <vt:lpstr>Garamond</vt:lpstr>
      <vt:lpstr>MS Reference Sans Serif</vt:lpstr>
      <vt:lpstr>Myanmar Text</vt:lpstr>
      <vt:lpstr>NTFPreCursive</vt:lpstr>
      <vt:lpstr>NTFPreCursivef</vt:lpstr>
      <vt:lpstr>NTFPreCursivefk</vt:lpstr>
      <vt:lpstr>Times New Roman</vt:lpstr>
      <vt:lpstr>NEW Phonics Template</vt:lpstr>
      <vt:lpstr>Default Design</vt:lpstr>
      <vt:lpstr>Office Theme</vt:lpstr>
      <vt:lpstr>PowerPoint Presentation</vt:lpstr>
      <vt:lpstr>Phonics and Reading</vt:lpstr>
      <vt:lpstr>What is Read Write Inc Phonics? A Systematic approach</vt:lpstr>
      <vt:lpstr>The Speed Sounds – Set 1</vt:lpstr>
      <vt:lpstr>Simple Speed Sounds</vt:lpstr>
      <vt:lpstr>Speed Sounds chart</vt:lpstr>
      <vt:lpstr>Simple Speed Sounds</vt:lpstr>
      <vt:lpstr>Speed Sounds chart</vt:lpstr>
      <vt:lpstr>Blending using Fred Talk</vt:lpstr>
      <vt:lpstr>Storybooks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Ruth Miskin Literacy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Steenson</dc:creator>
  <cp:lastModifiedBy>Vicki Jolley</cp:lastModifiedBy>
  <cp:revision>104</cp:revision>
  <cp:lastPrinted>2018-09-25T08:38:59Z</cp:lastPrinted>
  <dcterms:created xsi:type="dcterms:W3CDTF">2015-11-23T14:36:59Z</dcterms:created>
  <dcterms:modified xsi:type="dcterms:W3CDTF">2024-09-27T07:50:28Z</dcterms:modified>
</cp:coreProperties>
</file>